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2C5D98"/>
    <a:srgbClr val="80C759"/>
    <a:srgbClr val="5EC26A"/>
    <a:srgbClr val="62C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79" d="100"/>
          <a:sy n="79" d="100"/>
        </p:scale>
        <p:origin x="120"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0054747"/>
      </p:ext>
    </p:extLst>
  </p:cSld>
  <p:clrMapOvr>
    <a:masterClrMapping/>
  </p:clrMapOvr>
  <p:transition spd="slow" advClick="0" advTm="4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smtClean="0"/>
              <a:t>Asıl başlık stili için tıklatın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586B75A-687E-405C-8A0B-8D00578BA2C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8133612"/>
      </p:ext>
    </p:extLst>
  </p:cSld>
  <p:clrMapOvr>
    <a:masterClrMapping/>
  </p:clrMapOvr>
  <p:transition spd="slow" advClick="0" advTm="4000">
    <p:wip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4105741"/>
      </p:ext>
    </p:extLst>
  </p:cSld>
  <p:clrMapOvr>
    <a:masterClrMapping/>
  </p:clrMapOvr>
  <p:transition spd="slow" advClick="0" advTm="4000">
    <p:wip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smtClean="0"/>
              <a:t>Asıl başlık stili için tıklatın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smtClean="0"/>
              <a:t>Asıl metin stillerini düzenlemek için tıklatın</a:t>
            </a:r>
          </a:p>
        </p:txBody>
      </p:sp>
      <p:sp>
        <p:nvSpPr>
          <p:cNvPr id="2" name="Date Placeholder 1"/>
          <p:cNvSpPr>
            <a:spLocks noGrp="1"/>
          </p:cNvSpPr>
          <p:nvPr>
            <p:ph type="dt" sz="half" idx="10"/>
          </p:nvPr>
        </p:nvSpPr>
        <p:spPr/>
        <p:txBody>
          <a:bodyPr/>
          <a:lstStyle/>
          <a:p>
            <a:fld id="{5586B75A-687E-405C-8A0B-8D00578BA2C3}" type="datetimeFigureOut">
              <a:rPr lang="en-US" smtClean="0"/>
              <a:pPr/>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555725"/>
      </p:ext>
    </p:extLst>
  </p:cSld>
  <p:clrMapOvr>
    <a:masterClrMapping/>
  </p:clrMapOvr>
  <p:transition spd="slow" advClick="0" advTm="4000">
    <p:wip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2644520"/>
      </p:ext>
    </p:extLst>
  </p:cSld>
  <p:clrMapOvr>
    <a:masterClrMapping/>
  </p:clrMapOvr>
  <p:transition spd="slow" advClick="0" advTm="4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123235"/>
      </p:ext>
    </p:extLst>
  </p:cSld>
  <p:clrMapOvr>
    <a:masterClrMapping/>
  </p:clrMapOvr>
  <p:transition spd="slow" advClick="0" advTm="4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8821468"/>
      </p:ext>
    </p:extLst>
  </p:cSld>
  <p:clrMapOvr>
    <a:masterClrMapping/>
  </p:clrMapOvr>
  <p:transition spd="slow" advClick="0" advTm="4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586B75A-687E-405C-8A0B-8D00578BA2C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8527794"/>
      </p:ext>
    </p:extLst>
  </p:cSld>
  <p:clrMapOvr>
    <a:masterClrMapping/>
  </p:clrMapOvr>
  <p:transition spd="slow" advClick="0" advTm="4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8662548"/>
      </p:ext>
    </p:extLst>
  </p:cSld>
  <p:clrMapOvr>
    <a:masterClrMapping/>
  </p:clrMapOvr>
  <p:transition spd="slow" advClick="0" advTm="4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4861979"/>
      </p:ext>
    </p:extLst>
  </p:cSld>
  <p:clrMapOvr>
    <a:masterClrMapping/>
  </p:clrMapOvr>
  <p:transition spd="slow" advClick="0" advTm="4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5122124"/>
      </p:ext>
    </p:extLst>
  </p:cSld>
  <p:clrMapOvr>
    <a:masterClrMapping/>
  </p:clrMapOvr>
  <p:transition spd="slow" advClick="0" advTm="4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952841"/>
      </p:ext>
    </p:extLst>
  </p:cSld>
  <p:clrMapOvr>
    <a:masterClrMapping/>
  </p:clrMapOvr>
  <p:transition spd="slow" advClick="0" advTm="4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smtClean="0"/>
              <a:t>Asıl başlık stili için tıklatın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F6E2C9B-5FA2-460D-9BE7-B0812FC2A6FF}" type="datetimeFigureOut">
              <a:rPr lang="en-US" smtClean="0"/>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4415654"/>
      </p:ext>
    </p:extLst>
  </p:cSld>
  <p:clrMapOvr>
    <a:masterClrMapping/>
  </p:clrMapOvr>
  <p:transition spd="slow" advClick="0" advTm="4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smtClean="0"/>
              <a:t>Asıl başlık stili için tıklatın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smtClean="0"/>
              <a:t>Resim eklemek için simgeyi tıklatın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885810" y="6041362"/>
            <a:ext cx="976879" cy="365125"/>
          </a:xfrm>
        </p:spPr>
        <p:txBody>
          <a:bodyPr/>
          <a:lstStyle/>
          <a:p>
            <a:fld id="{5586B75A-687E-405C-8A0B-8D00578BA2C3}" type="datetimeFigureOut">
              <a:rPr lang="en-US" smtClean="0"/>
              <a:pPr/>
              <a:t>9/24/2014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4279460"/>
      </p:ext>
    </p:extLst>
  </p:cSld>
  <p:clrMapOvr>
    <a:masterClrMapping/>
  </p:clrMapOvr>
  <p:transition spd="slow" advClick="0" advTm="4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586B75A-687E-405C-8A0B-8D00578BA2C3}" type="datetimeFigureOut">
              <a:rPr lang="en-US" smtClean="0"/>
              <a:pPr/>
              <a:t>9/24/2014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881093"/>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Lst>
  <p:transition spd="slow" advClick="0" advTm="4000">
    <p:wipe/>
  </p:transition>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firatkaynakunlu@mto.org.t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03504" y="770467"/>
            <a:ext cx="8587793" cy="3352800"/>
          </a:xfrm>
          <a:ln w="15875" cmpd="sng">
            <a:noFill/>
          </a:ln>
        </p:spPr>
        <p:txBody>
          <a:bodyPr/>
          <a:lstStyle/>
          <a:p>
            <a:r>
              <a:rPr lang="tr-TR" dirty="0" smtClean="0">
                <a:solidFill>
                  <a:srgbClr val="2C5D98"/>
                </a:solidFill>
              </a:rPr>
              <a:t>MARMARİS TİCARET SİCİLİ MÜDÜRLÜĞÜ</a:t>
            </a:r>
            <a:endParaRPr lang="tr-TR" dirty="0">
              <a:solidFill>
                <a:srgbClr val="2C5D98"/>
              </a:solidFill>
            </a:endParaRPr>
          </a:p>
        </p:txBody>
      </p:sp>
      <p:sp>
        <p:nvSpPr>
          <p:cNvPr id="3" name="Alt Başlık 2"/>
          <p:cNvSpPr>
            <a:spLocks noGrp="1"/>
          </p:cNvSpPr>
          <p:nvPr>
            <p:ph type="subTitle" idx="1"/>
          </p:nvPr>
        </p:nvSpPr>
        <p:spPr>
          <a:xfrm>
            <a:off x="810001" y="5280846"/>
            <a:ext cx="10572000" cy="1198781"/>
          </a:xfrm>
        </p:spPr>
        <p:txBody>
          <a:bodyPr>
            <a:noAutofit/>
          </a:bodyPr>
          <a:lstStyle/>
          <a:p>
            <a:r>
              <a:rPr lang="tr-TR" sz="3200" dirty="0" smtClean="0">
                <a:solidFill>
                  <a:srgbClr val="2C5D98"/>
                </a:solidFill>
              </a:rPr>
              <a:t>FIRAT KAYNAK ÜNLÜ</a:t>
            </a:r>
          </a:p>
          <a:p>
            <a:r>
              <a:rPr lang="tr-TR" sz="3200" dirty="0" smtClean="0">
                <a:solidFill>
                  <a:srgbClr val="2C5D98"/>
                </a:solidFill>
              </a:rPr>
              <a:t>DENİZ TETİK</a:t>
            </a:r>
            <a:endParaRPr lang="tr-TR" sz="3200" dirty="0">
              <a:solidFill>
                <a:srgbClr val="2C5D98"/>
              </a:solidFill>
            </a:endParaRPr>
          </a:p>
        </p:txBody>
      </p:sp>
      <p:pic>
        <p:nvPicPr>
          <p:cNvPr id="4" name="Resim 3"/>
          <p:cNvPicPr>
            <a:picLocks noChangeAspect="1"/>
          </p:cNvPicPr>
          <p:nvPr/>
        </p:nvPicPr>
        <p:blipFill>
          <a:blip r:embed="rId2"/>
          <a:stretch>
            <a:fillRect/>
          </a:stretch>
        </p:blipFill>
        <p:spPr>
          <a:xfrm>
            <a:off x="10495428" y="1869713"/>
            <a:ext cx="1139523" cy="1120209"/>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8665" y="317917"/>
            <a:ext cx="1685925" cy="1685925"/>
          </a:xfrm>
          <a:prstGeom prst="rect">
            <a:avLst/>
          </a:prstGeom>
        </p:spPr>
      </p:pic>
    </p:spTree>
    <p:extLst>
      <p:ext uri="{BB962C8B-B14F-4D97-AF65-F5344CB8AC3E}">
        <p14:creationId xmlns:p14="http://schemas.microsoft.com/office/powerpoint/2010/main" val="4261272550"/>
      </p:ext>
    </p:extLst>
  </p:cSld>
  <p:clrMapOvr>
    <a:masterClrMapping/>
  </p:clrMapOvr>
  <p:transition spd="slow" advClick="0" advTm="100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Tasfiye İşlemleri</a:t>
            </a:r>
          </a:p>
        </p:txBody>
      </p:sp>
      <p:sp>
        <p:nvSpPr>
          <p:cNvPr id="3" name="İçerik Yer Tutucusu 2"/>
          <p:cNvSpPr>
            <a:spLocks noGrp="1"/>
          </p:cNvSpPr>
          <p:nvPr>
            <p:ph idx="1"/>
          </p:nvPr>
        </p:nvSpPr>
        <p:spPr/>
        <p:txBody>
          <a:bodyPr/>
          <a:lstStyle/>
          <a:p>
            <a:r>
              <a:rPr lang="tr-TR" dirty="0">
                <a:solidFill>
                  <a:srgbClr val="2C5D98"/>
                </a:solidFill>
              </a:rPr>
              <a:t>Tescil Başvurusunun dilekçe alınması, ilgili dilekçe ekindeki evrakların incelenmesi (A.Ş. ve Kooperatiflerde tasfiye genel kurul evraklarının, </a:t>
            </a:r>
            <a:r>
              <a:rPr lang="tr-TR" dirty="0" err="1">
                <a:solidFill>
                  <a:srgbClr val="2C5D98"/>
                </a:solidFill>
              </a:rPr>
              <a:t>limited</a:t>
            </a:r>
            <a:r>
              <a:rPr lang="tr-TR" dirty="0">
                <a:solidFill>
                  <a:srgbClr val="2C5D98"/>
                </a:solidFill>
              </a:rPr>
              <a:t> şirketlerde tasfiye kararı) eksik ise tamamlatılması, harç ve ilan bedellerinin yatırtılması,  TSBS’ ne tasfiyenin işlenmesi, ilanın yazılarak Türkiye Ticaret Sicili Gazetesi Müdürlüğü’nün sitesine kaydedilerek kargo ile gönderilmesi</a:t>
            </a:r>
          </a:p>
        </p:txBody>
      </p:sp>
      <p:pic>
        <p:nvPicPr>
          <p:cNvPr id="4" name="Resim 3"/>
          <p:cNvPicPr>
            <a:picLocks noChangeAspect="1"/>
          </p:cNvPicPr>
          <p:nvPr/>
        </p:nvPicPr>
        <p:blipFill>
          <a:blip r:embed="rId2"/>
          <a:stretch>
            <a:fillRect/>
          </a:stretch>
        </p:blipFill>
        <p:spPr>
          <a:xfrm>
            <a:off x="175795" y="5858169"/>
            <a:ext cx="993734" cy="999831"/>
          </a:xfrm>
          <a:prstGeom prst="rect">
            <a:avLst/>
          </a:prstGeom>
        </p:spPr>
      </p:pic>
      <p:pic>
        <p:nvPicPr>
          <p:cNvPr id="5" name="Resim 4"/>
          <p:cNvPicPr>
            <a:picLocks noChangeAspect="1"/>
          </p:cNvPicPr>
          <p:nvPr/>
        </p:nvPicPr>
        <p:blipFill>
          <a:blip r:embed="rId3"/>
          <a:stretch>
            <a:fillRect/>
          </a:stretch>
        </p:blipFill>
        <p:spPr>
          <a:xfrm>
            <a:off x="1169529" y="6032234"/>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6311" y="1293599"/>
            <a:ext cx="2466975" cy="1857375"/>
          </a:xfrm>
          <a:prstGeom prst="rect">
            <a:avLst/>
          </a:prstGeom>
        </p:spPr>
      </p:pic>
    </p:spTree>
    <p:extLst>
      <p:ext uri="{BB962C8B-B14F-4D97-AF65-F5344CB8AC3E}">
        <p14:creationId xmlns:p14="http://schemas.microsoft.com/office/powerpoint/2010/main" val="802928319"/>
      </p:ext>
    </p:extLst>
  </p:cSld>
  <p:clrMapOvr>
    <a:masterClrMapping/>
  </p:clrMapOvr>
  <p:transition spd="slow" advClick="0" advTm="4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Terkin İşlemleri</a:t>
            </a:r>
          </a:p>
        </p:txBody>
      </p:sp>
      <p:sp>
        <p:nvSpPr>
          <p:cNvPr id="3" name="İçerik Yer Tutucusu 2"/>
          <p:cNvSpPr>
            <a:spLocks noGrp="1"/>
          </p:cNvSpPr>
          <p:nvPr>
            <p:ph idx="1"/>
          </p:nvPr>
        </p:nvSpPr>
        <p:spPr/>
        <p:txBody>
          <a:bodyPr/>
          <a:lstStyle/>
          <a:p>
            <a:r>
              <a:rPr lang="tr-TR" dirty="0">
                <a:solidFill>
                  <a:srgbClr val="2C5D98"/>
                </a:solidFill>
              </a:rPr>
              <a:t>Şahıslarda dilekçe ve vergi kaydının sonlandırıldığına dair belge ile başvurulması,  tüzel kişilerde ise genel kurul tutanağı(A.Ş.ve </a:t>
            </a:r>
            <a:r>
              <a:rPr lang="tr-TR" dirty="0" err="1">
                <a:solidFill>
                  <a:srgbClr val="2C5D98"/>
                </a:solidFill>
              </a:rPr>
              <a:t>Koop</a:t>
            </a:r>
            <a:r>
              <a:rPr lang="tr-TR" dirty="0">
                <a:solidFill>
                  <a:srgbClr val="2C5D98"/>
                </a:solidFill>
              </a:rPr>
              <a:t>,) veya kapanış karar örneğinin alınması, harç bedellerinin yatırtılması, TSBS’ ne terkinin işlenmesi, ilanın yazılması,  Türkiye Ticaret Sicili Gazetesi Müdürlüğü’nün sitesine kaydedilmesi ve kargo ile gönderilmesi</a:t>
            </a:r>
          </a:p>
        </p:txBody>
      </p:sp>
      <p:pic>
        <p:nvPicPr>
          <p:cNvPr id="4" name="Resim 3"/>
          <p:cNvPicPr>
            <a:picLocks noChangeAspect="1"/>
          </p:cNvPicPr>
          <p:nvPr/>
        </p:nvPicPr>
        <p:blipFill>
          <a:blip r:embed="rId2"/>
          <a:stretch>
            <a:fillRect/>
          </a:stretch>
        </p:blipFill>
        <p:spPr>
          <a:xfrm>
            <a:off x="313133" y="5858169"/>
            <a:ext cx="993734" cy="999831"/>
          </a:xfrm>
          <a:prstGeom prst="rect">
            <a:avLst/>
          </a:prstGeom>
        </p:spPr>
      </p:pic>
      <p:pic>
        <p:nvPicPr>
          <p:cNvPr id="5" name="Resim 4"/>
          <p:cNvPicPr>
            <a:picLocks noChangeAspect="1"/>
          </p:cNvPicPr>
          <p:nvPr/>
        </p:nvPicPr>
        <p:blipFill>
          <a:blip r:embed="rId3"/>
          <a:stretch>
            <a:fillRect/>
          </a:stretch>
        </p:blipFill>
        <p:spPr>
          <a:xfrm flipH="1">
            <a:off x="1306867" y="6032234"/>
            <a:ext cx="655711"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585" y="1417638"/>
            <a:ext cx="3301587" cy="1371429"/>
          </a:xfrm>
          <a:prstGeom prst="rect">
            <a:avLst/>
          </a:prstGeom>
        </p:spPr>
      </p:pic>
    </p:spTree>
    <p:extLst>
      <p:ext uri="{BB962C8B-B14F-4D97-AF65-F5344CB8AC3E}">
        <p14:creationId xmlns:p14="http://schemas.microsoft.com/office/powerpoint/2010/main" val="2705475085"/>
      </p:ext>
    </p:extLst>
  </p:cSld>
  <p:clrMapOvr>
    <a:masterClrMapping/>
  </p:clrMapOvr>
  <p:transition spd="slow" advClick="0" advTm="4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Ticari İşletme </a:t>
            </a:r>
            <a:r>
              <a:rPr lang="tr-TR" dirty="0" err="1">
                <a:solidFill>
                  <a:srgbClr val="2C5D98"/>
                </a:solidFill>
              </a:rPr>
              <a:t>Rehni</a:t>
            </a:r>
            <a:endParaRPr lang="tr-TR" dirty="0">
              <a:solidFill>
                <a:srgbClr val="2C5D98"/>
              </a:solidFill>
            </a:endParaRPr>
          </a:p>
        </p:txBody>
      </p:sp>
      <p:sp>
        <p:nvSpPr>
          <p:cNvPr id="3" name="İçerik Yer Tutucusu 2"/>
          <p:cNvSpPr>
            <a:spLocks noGrp="1"/>
          </p:cNvSpPr>
          <p:nvPr>
            <p:ph idx="1"/>
          </p:nvPr>
        </p:nvSpPr>
        <p:spPr/>
        <p:txBody>
          <a:bodyPr/>
          <a:lstStyle/>
          <a:p>
            <a:r>
              <a:rPr lang="tr-TR" dirty="0">
                <a:solidFill>
                  <a:srgbClr val="2C5D98"/>
                </a:solidFill>
              </a:rPr>
              <a:t>Ticari işletme rehin başvurusunun dilekçe ile alınması, evrakların incelenmesi, eksik ise tamamlatılması,  tescilin yapılması ve rehin defterine işlenmesi,</a:t>
            </a:r>
          </a:p>
        </p:txBody>
      </p:sp>
      <p:pic>
        <p:nvPicPr>
          <p:cNvPr id="4" name="Resim 3"/>
          <p:cNvPicPr>
            <a:picLocks noChangeAspect="1"/>
          </p:cNvPicPr>
          <p:nvPr/>
        </p:nvPicPr>
        <p:blipFill>
          <a:blip r:embed="rId2"/>
          <a:stretch>
            <a:fillRect/>
          </a:stretch>
        </p:blipFill>
        <p:spPr>
          <a:xfrm>
            <a:off x="160030" y="5858169"/>
            <a:ext cx="993734" cy="999831"/>
          </a:xfrm>
          <a:prstGeom prst="rect">
            <a:avLst/>
          </a:prstGeom>
        </p:spPr>
      </p:pic>
      <p:pic>
        <p:nvPicPr>
          <p:cNvPr id="5" name="Resim 4"/>
          <p:cNvPicPr>
            <a:picLocks noChangeAspect="1"/>
          </p:cNvPicPr>
          <p:nvPr/>
        </p:nvPicPr>
        <p:blipFill>
          <a:blip r:embed="rId3"/>
          <a:stretch>
            <a:fillRect/>
          </a:stretch>
        </p:blipFill>
        <p:spPr>
          <a:xfrm>
            <a:off x="1153764" y="6032234"/>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4693" y="1365037"/>
            <a:ext cx="2667000" cy="1714500"/>
          </a:xfrm>
          <a:prstGeom prst="rect">
            <a:avLst/>
          </a:prstGeom>
        </p:spPr>
      </p:pic>
    </p:spTree>
    <p:extLst>
      <p:ext uri="{BB962C8B-B14F-4D97-AF65-F5344CB8AC3E}">
        <p14:creationId xmlns:p14="http://schemas.microsoft.com/office/powerpoint/2010/main" val="3322601501"/>
      </p:ext>
    </p:extLst>
  </p:cSld>
  <p:clrMapOvr>
    <a:masterClrMapping/>
  </p:clrMapOvr>
  <p:transition spd="slow" advClick="0" advTm="4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Belge Hizmetleri</a:t>
            </a:r>
          </a:p>
        </p:txBody>
      </p:sp>
      <p:sp>
        <p:nvSpPr>
          <p:cNvPr id="3" name="İçerik Yer Tutucusu 2"/>
          <p:cNvSpPr>
            <a:spLocks noGrp="1"/>
          </p:cNvSpPr>
          <p:nvPr>
            <p:ph idx="1"/>
          </p:nvPr>
        </p:nvSpPr>
        <p:spPr/>
        <p:txBody>
          <a:bodyPr/>
          <a:lstStyle/>
          <a:p>
            <a:r>
              <a:rPr lang="tr-TR" dirty="0">
                <a:solidFill>
                  <a:srgbClr val="2C5D98"/>
                </a:solidFill>
              </a:rPr>
              <a:t>Diğer Kurum Ve Kuruluşlarda kullanılmak üzere Ticaret Sicil Tasdiknamesi, Yetki Belgesi, İhale Durum Belgesi, İflas Konkordato Belgesi, </a:t>
            </a:r>
            <a:r>
              <a:rPr lang="tr-TR" dirty="0" smtClean="0">
                <a:solidFill>
                  <a:srgbClr val="2C5D98"/>
                </a:solidFill>
              </a:rPr>
              <a:t>TSY </a:t>
            </a:r>
            <a:r>
              <a:rPr lang="tr-TR" dirty="0">
                <a:solidFill>
                  <a:srgbClr val="2C5D98"/>
                </a:solidFill>
              </a:rPr>
              <a:t>111. ve 120.maddesine göre belge düzenlenmesi ve giden evrak defterinden kayıt numarası verilerek üyeye teslim edilmesi,</a:t>
            </a:r>
          </a:p>
        </p:txBody>
      </p:sp>
      <p:pic>
        <p:nvPicPr>
          <p:cNvPr id="5" name="Resim 4"/>
          <p:cNvPicPr>
            <a:picLocks noChangeAspect="1"/>
          </p:cNvPicPr>
          <p:nvPr/>
        </p:nvPicPr>
        <p:blipFill>
          <a:blip r:embed="rId2"/>
          <a:stretch>
            <a:fillRect/>
          </a:stretch>
        </p:blipFill>
        <p:spPr>
          <a:xfrm>
            <a:off x="191561" y="5858798"/>
            <a:ext cx="993734" cy="999831"/>
          </a:xfrm>
          <a:prstGeom prst="rect">
            <a:avLst/>
          </a:prstGeom>
        </p:spPr>
      </p:pic>
      <p:pic>
        <p:nvPicPr>
          <p:cNvPr id="6" name="Resim 5"/>
          <p:cNvPicPr>
            <a:picLocks noChangeAspect="1"/>
          </p:cNvPicPr>
          <p:nvPr/>
        </p:nvPicPr>
        <p:blipFill>
          <a:blip r:embed="rId3"/>
          <a:stretch>
            <a:fillRect/>
          </a:stretch>
        </p:blipFill>
        <p:spPr>
          <a:xfrm>
            <a:off x="1185295" y="6032549"/>
            <a:ext cx="664522" cy="652329"/>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161" y="1353211"/>
            <a:ext cx="3286125" cy="1390650"/>
          </a:xfrm>
          <a:prstGeom prst="rect">
            <a:avLst/>
          </a:prstGeom>
        </p:spPr>
      </p:pic>
    </p:spTree>
    <p:extLst>
      <p:ext uri="{BB962C8B-B14F-4D97-AF65-F5344CB8AC3E}">
        <p14:creationId xmlns:p14="http://schemas.microsoft.com/office/powerpoint/2010/main" val="4159871055"/>
      </p:ext>
    </p:extLst>
  </p:cSld>
  <p:clrMapOvr>
    <a:masterClrMapping/>
  </p:clrMapOvr>
  <p:transition spd="slow" advClick="0" advTm="4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Kamu Bilgilendirme</a:t>
            </a:r>
          </a:p>
        </p:txBody>
      </p:sp>
      <p:sp>
        <p:nvSpPr>
          <p:cNvPr id="3" name="İçerik Yer Tutucusu 2"/>
          <p:cNvSpPr>
            <a:spLocks noGrp="1"/>
          </p:cNvSpPr>
          <p:nvPr>
            <p:ph idx="1"/>
          </p:nvPr>
        </p:nvSpPr>
        <p:spPr/>
        <p:txBody>
          <a:bodyPr/>
          <a:lstStyle/>
          <a:p>
            <a:r>
              <a:rPr lang="tr-TR" dirty="0">
                <a:solidFill>
                  <a:srgbClr val="2C5D98"/>
                </a:solidFill>
              </a:rPr>
              <a:t>Resmi Kurum ve kuruluşlardan gelen yazıların(Mahkeme, Bakanlık, TOBB </a:t>
            </a:r>
            <a:r>
              <a:rPr lang="tr-TR" dirty="0" err="1">
                <a:solidFill>
                  <a:srgbClr val="2C5D98"/>
                </a:solidFill>
              </a:rPr>
              <a:t>vb</a:t>
            </a:r>
            <a:r>
              <a:rPr lang="tr-TR" dirty="0">
                <a:solidFill>
                  <a:srgbClr val="2C5D98"/>
                </a:solidFill>
              </a:rPr>
              <a:t>) doğru ve zamanında cevaplandırılması, firma kayıtlarının veya firmalarda meydana gelen değişikliklerin ilgili kurumlara(Bakanlık, Vergi Dairesi, SGK, TOBB </a:t>
            </a:r>
            <a:r>
              <a:rPr lang="tr-TR" dirty="0" err="1">
                <a:solidFill>
                  <a:srgbClr val="2C5D98"/>
                </a:solidFill>
              </a:rPr>
              <a:t>vb</a:t>
            </a:r>
            <a:r>
              <a:rPr lang="tr-TR" dirty="0">
                <a:solidFill>
                  <a:srgbClr val="2C5D98"/>
                </a:solidFill>
              </a:rPr>
              <a:t>) bildirilmesi,</a:t>
            </a:r>
          </a:p>
        </p:txBody>
      </p:sp>
      <p:pic>
        <p:nvPicPr>
          <p:cNvPr id="4" name="Resim 3"/>
          <p:cNvPicPr>
            <a:picLocks noChangeAspect="1"/>
          </p:cNvPicPr>
          <p:nvPr/>
        </p:nvPicPr>
        <p:blipFill>
          <a:blip r:embed="rId2"/>
          <a:stretch>
            <a:fillRect/>
          </a:stretch>
        </p:blipFill>
        <p:spPr>
          <a:xfrm>
            <a:off x="112733" y="5858169"/>
            <a:ext cx="993734" cy="999831"/>
          </a:xfrm>
          <a:prstGeom prst="rect">
            <a:avLst/>
          </a:prstGeom>
        </p:spPr>
      </p:pic>
      <p:pic>
        <p:nvPicPr>
          <p:cNvPr id="5" name="Resim 4"/>
          <p:cNvPicPr>
            <a:picLocks noChangeAspect="1"/>
          </p:cNvPicPr>
          <p:nvPr/>
        </p:nvPicPr>
        <p:blipFill>
          <a:blip r:embed="rId3"/>
          <a:stretch>
            <a:fillRect/>
          </a:stretch>
        </p:blipFill>
        <p:spPr>
          <a:xfrm>
            <a:off x="1106467" y="6032234"/>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286" y="1191601"/>
            <a:ext cx="2667000" cy="1714500"/>
          </a:xfrm>
          <a:prstGeom prst="rect">
            <a:avLst/>
          </a:prstGeom>
        </p:spPr>
      </p:pic>
    </p:spTree>
    <p:extLst>
      <p:ext uri="{BB962C8B-B14F-4D97-AF65-F5344CB8AC3E}">
        <p14:creationId xmlns:p14="http://schemas.microsoft.com/office/powerpoint/2010/main" val="3976322236"/>
      </p:ext>
    </p:extLst>
  </p:cSld>
  <p:clrMapOvr>
    <a:masterClrMapping/>
  </p:clrMapOvr>
  <p:transition spd="slow" advClick="0" advTm="4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Evrak Kayıt</a:t>
            </a:r>
          </a:p>
        </p:txBody>
      </p:sp>
      <p:sp>
        <p:nvSpPr>
          <p:cNvPr id="3" name="İçerik Yer Tutucusu 2"/>
          <p:cNvSpPr>
            <a:spLocks noGrp="1"/>
          </p:cNvSpPr>
          <p:nvPr>
            <p:ph idx="1"/>
          </p:nvPr>
        </p:nvSpPr>
        <p:spPr/>
        <p:txBody>
          <a:bodyPr/>
          <a:lstStyle/>
          <a:p>
            <a:r>
              <a:rPr lang="tr-TR" dirty="0">
                <a:solidFill>
                  <a:srgbClr val="2C5D98"/>
                </a:solidFill>
              </a:rPr>
              <a:t>Müdürlüğümüze gelen evrakların gelen evrak, Müdürlüğümüzce gönderilenlerin ise giden evrak defterine işlenmesi ve işlem gören evrakların ilgili dosyalara konulması</a:t>
            </a:r>
          </a:p>
        </p:txBody>
      </p:sp>
      <p:pic>
        <p:nvPicPr>
          <p:cNvPr id="4" name="Resim 3"/>
          <p:cNvPicPr>
            <a:picLocks noChangeAspect="1"/>
          </p:cNvPicPr>
          <p:nvPr/>
        </p:nvPicPr>
        <p:blipFill>
          <a:blip r:embed="rId2"/>
          <a:stretch>
            <a:fillRect/>
          </a:stretch>
        </p:blipFill>
        <p:spPr>
          <a:xfrm>
            <a:off x="160029" y="5858169"/>
            <a:ext cx="993734" cy="999831"/>
          </a:xfrm>
          <a:prstGeom prst="rect">
            <a:avLst/>
          </a:prstGeom>
        </p:spPr>
      </p:pic>
      <p:pic>
        <p:nvPicPr>
          <p:cNvPr id="5" name="Resim 4"/>
          <p:cNvPicPr>
            <a:picLocks noChangeAspect="1"/>
          </p:cNvPicPr>
          <p:nvPr/>
        </p:nvPicPr>
        <p:blipFill>
          <a:blip r:embed="rId3"/>
          <a:stretch>
            <a:fillRect/>
          </a:stretch>
        </p:blipFill>
        <p:spPr>
          <a:xfrm>
            <a:off x="1153763" y="6032234"/>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441" y="1526962"/>
            <a:ext cx="3286125" cy="1390650"/>
          </a:xfrm>
          <a:prstGeom prst="rect">
            <a:avLst/>
          </a:prstGeom>
        </p:spPr>
      </p:pic>
    </p:spTree>
    <p:extLst>
      <p:ext uri="{BB962C8B-B14F-4D97-AF65-F5344CB8AC3E}">
        <p14:creationId xmlns:p14="http://schemas.microsoft.com/office/powerpoint/2010/main" val="1357762014"/>
      </p:ext>
    </p:extLst>
  </p:cSld>
  <p:clrMapOvr>
    <a:masterClrMapping/>
  </p:clrMapOvr>
  <p:transition spd="slow" advClick="0" advTm="4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Sigortalılık Belgesi Onayı</a:t>
            </a:r>
          </a:p>
        </p:txBody>
      </p:sp>
      <p:sp>
        <p:nvSpPr>
          <p:cNvPr id="3" name="İçerik Yer Tutucusu 2"/>
          <p:cNvSpPr>
            <a:spLocks noGrp="1"/>
          </p:cNvSpPr>
          <p:nvPr>
            <p:ph idx="1"/>
          </p:nvPr>
        </p:nvSpPr>
        <p:spPr/>
        <p:txBody>
          <a:bodyPr/>
          <a:lstStyle/>
          <a:p>
            <a:r>
              <a:rPr lang="tr-TR" dirty="0">
                <a:solidFill>
                  <a:srgbClr val="2C5D98"/>
                </a:solidFill>
              </a:rPr>
              <a:t>SGK’ dan emekli veya durum bildirimi istenen ortakların yada işletme sahiplerinin kayıt başlangıç ve bitiş tarihlerinin kontrol edilerek onaylanması,</a:t>
            </a:r>
          </a:p>
        </p:txBody>
      </p:sp>
      <p:pic>
        <p:nvPicPr>
          <p:cNvPr id="4" name="Resim 3"/>
          <p:cNvPicPr>
            <a:picLocks noChangeAspect="1"/>
          </p:cNvPicPr>
          <p:nvPr/>
        </p:nvPicPr>
        <p:blipFill>
          <a:blip r:embed="rId2"/>
          <a:stretch>
            <a:fillRect/>
          </a:stretch>
        </p:blipFill>
        <p:spPr>
          <a:xfrm>
            <a:off x="191560" y="5858169"/>
            <a:ext cx="993734" cy="999831"/>
          </a:xfrm>
          <a:prstGeom prst="rect">
            <a:avLst/>
          </a:prstGeom>
        </p:spPr>
      </p:pic>
      <p:pic>
        <p:nvPicPr>
          <p:cNvPr id="5" name="Resim 4"/>
          <p:cNvPicPr>
            <a:picLocks noChangeAspect="1"/>
          </p:cNvPicPr>
          <p:nvPr/>
        </p:nvPicPr>
        <p:blipFill>
          <a:blip r:embed="rId3"/>
          <a:stretch>
            <a:fillRect/>
          </a:stretch>
        </p:blipFill>
        <p:spPr>
          <a:xfrm>
            <a:off x="1185294" y="6032234"/>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523" y="1417638"/>
            <a:ext cx="2276475" cy="2009775"/>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2576845787"/>
      </p:ext>
    </p:extLst>
  </p:cSld>
  <p:clrMapOvr>
    <a:masterClrMapping/>
  </p:clrMapOvr>
  <p:transition spd="slow" advClick="0" advTm="4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TEŞEKKÜRLER</a:t>
            </a:r>
            <a:endParaRPr lang="tr-TR" dirty="0"/>
          </a:p>
        </p:txBody>
      </p:sp>
      <p:sp>
        <p:nvSpPr>
          <p:cNvPr id="3" name="İçerik Yer Tutucusu 2"/>
          <p:cNvSpPr>
            <a:spLocks noGrp="1"/>
          </p:cNvSpPr>
          <p:nvPr>
            <p:ph idx="1"/>
          </p:nvPr>
        </p:nvSpPr>
        <p:spPr/>
        <p:txBody>
          <a:bodyPr/>
          <a:lstStyle/>
          <a:p>
            <a:r>
              <a:rPr lang="tr-TR" dirty="0" smtClean="0"/>
              <a:t>İLETİŞİM : 0252 4174373 (DAHİLİ 141-138-116)</a:t>
            </a:r>
          </a:p>
          <a:p>
            <a:r>
              <a:rPr lang="tr-TR" dirty="0" smtClean="0"/>
              <a:t>E-mail: </a:t>
            </a:r>
            <a:r>
              <a:rPr lang="tr-TR" dirty="0" smtClean="0">
                <a:hlinkClick r:id="rId2"/>
              </a:rPr>
              <a:t>firatkaynakunlu@mto.org.tr</a:t>
            </a:r>
            <a:endParaRPr lang="tr-TR" dirty="0" smtClean="0"/>
          </a:p>
          <a:p>
            <a:r>
              <a:rPr lang="tr-TR" dirty="0"/>
              <a:t>E-mail: denizttk@mto.org.tr</a:t>
            </a:r>
          </a:p>
        </p:txBody>
      </p:sp>
      <p:pic>
        <p:nvPicPr>
          <p:cNvPr id="4" name="Resim 3"/>
          <p:cNvPicPr>
            <a:picLocks noChangeAspect="1"/>
          </p:cNvPicPr>
          <p:nvPr/>
        </p:nvPicPr>
        <p:blipFill>
          <a:blip r:embed="rId3"/>
          <a:stretch>
            <a:fillRect/>
          </a:stretch>
        </p:blipFill>
        <p:spPr>
          <a:xfrm>
            <a:off x="191560" y="5858169"/>
            <a:ext cx="993734" cy="999831"/>
          </a:xfrm>
          <a:prstGeom prst="rect">
            <a:avLst/>
          </a:prstGeom>
        </p:spPr>
      </p:pic>
      <p:pic>
        <p:nvPicPr>
          <p:cNvPr id="5" name="Resim 4"/>
          <p:cNvPicPr>
            <a:picLocks noChangeAspect="1"/>
          </p:cNvPicPr>
          <p:nvPr/>
        </p:nvPicPr>
        <p:blipFill>
          <a:blip r:embed="rId4"/>
          <a:stretch>
            <a:fillRect/>
          </a:stretch>
        </p:blipFill>
        <p:spPr>
          <a:xfrm>
            <a:off x="1065615" y="6032234"/>
            <a:ext cx="664522" cy="652329"/>
          </a:xfrm>
          <a:prstGeom prst="rect">
            <a:avLst/>
          </a:prstGeom>
        </p:spPr>
      </p:pic>
    </p:spTree>
    <p:extLst>
      <p:ext uri="{BB962C8B-B14F-4D97-AF65-F5344CB8AC3E}">
        <p14:creationId xmlns:p14="http://schemas.microsoft.com/office/powerpoint/2010/main" val="3643231017"/>
      </p:ext>
    </p:extLst>
  </p:cSld>
  <p:clrMapOvr>
    <a:masterClrMapping/>
  </p:clrMapOvr>
  <p:transition spd="slow" advClick="0" advTm="4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6665741" y="2449332"/>
            <a:ext cx="3361127" cy="3361127"/>
          </a:xfrm>
          <a:prstGeom prst="rect">
            <a:avLst/>
          </a:prstGeom>
        </p:spPr>
      </p:pic>
      <p:pic>
        <p:nvPicPr>
          <p:cNvPr id="5" name="Resim 4"/>
          <p:cNvPicPr>
            <a:picLocks noChangeAspect="1"/>
          </p:cNvPicPr>
          <p:nvPr/>
        </p:nvPicPr>
        <p:blipFill>
          <a:blip r:embed="rId3"/>
          <a:stretch>
            <a:fillRect/>
          </a:stretch>
        </p:blipFill>
        <p:spPr>
          <a:xfrm>
            <a:off x="1137491" y="1637467"/>
            <a:ext cx="4828302" cy="4857925"/>
          </a:xfrm>
          <a:prstGeom prst="rect">
            <a:avLst/>
          </a:prstGeom>
        </p:spPr>
      </p:pic>
    </p:spTree>
    <p:extLst>
      <p:ext uri="{BB962C8B-B14F-4D97-AF65-F5344CB8AC3E}">
        <p14:creationId xmlns:p14="http://schemas.microsoft.com/office/powerpoint/2010/main" val="3461131645"/>
      </p:ext>
    </p:extLst>
  </p:cSld>
  <p:clrMapOvr>
    <a:masterClrMapping/>
  </p:clrMapOvr>
  <p:transition spd="slow" advClick="0" advTm="4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1)Misyonumuz ve Vizyonumuz</a:t>
            </a:r>
            <a:r>
              <a:rPr lang="tr-TR" dirty="0"/>
              <a:t>:</a:t>
            </a:r>
          </a:p>
        </p:txBody>
      </p:sp>
      <p:sp>
        <p:nvSpPr>
          <p:cNvPr id="3" name="İçerik Yer Tutucusu 2"/>
          <p:cNvSpPr>
            <a:spLocks noGrp="1"/>
          </p:cNvSpPr>
          <p:nvPr>
            <p:ph idx="1"/>
          </p:nvPr>
        </p:nvSpPr>
        <p:spPr/>
        <p:txBody>
          <a:bodyPr/>
          <a:lstStyle/>
          <a:p>
            <a:r>
              <a:rPr lang="tr-TR" dirty="0">
                <a:solidFill>
                  <a:srgbClr val="2C5D98"/>
                </a:solidFill>
              </a:rPr>
              <a:t>6102 Sayılı Türk Ticaret Kanunu ve Ticaret Sicili Yönetmeliği ile belirtilen yasal hükümler çerçevesinde ticaret sicili kayıtlarının tam ve sağlıklı tutulmasını ve emredici hukuk kuralları çerçevesinde kayıtların aleniyetinin ve üçüncü kişiler dahil tarafların hukuki güvenliğinin teminat altına alınmasını sağlamaktır.</a:t>
            </a:r>
          </a:p>
        </p:txBody>
      </p:sp>
      <p:pic>
        <p:nvPicPr>
          <p:cNvPr id="4" name="Resim 3"/>
          <p:cNvPicPr>
            <a:picLocks noChangeAspect="1"/>
          </p:cNvPicPr>
          <p:nvPr/>
        </p:nvPicPr>
        <p:blipFill>
          <a:blip r:embed="rId2"/>
          <a:stretch>
            <a:fillRect/>
          </a:stretch>
        </p:blipFill>
        <p:spPr>
          <a:xfrm>
            <a:off x="143603" y="5858798"/>
            <a:ext cx="999202" cy="999202"/>
          </a:xfrm>
          <a:prstGeom prst="rect">
            <a:avLst/>
          </a:prstGeom>
        </p:spPr>
      </p:pic>
      <p:pic>
        <p:nvPicPr>
          <p:cNvPr id="5" name="Resim 4"/>
          <p:cNvPicPr>
            <a:picLocks noChangeAspect="1"/>
          </p:cNvPicPr>
          <p:nvPr/>
        </p:nvPicPr>
        <p:blipFill>
          <a:blip r:embed="rId3"/>
          <a:stretch>
            <a:fillRect/>
          </a:stretch>
        </p:blipFill>
        <p:spPr>
          <a:xfrm>
            <a:off x="1285051" y="6101255"/>
            <a:ext cx="664576" cy="65036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428" y="1417638"/>
            <a:ext cx="2638425" cy="1733550"/>
          </a:xfrm>
          <a:prstGeom prst="rect">
            <a:avLst/>
          </a:prstGeom>
        </p:spPr>
      </p:pic>
    </p:spTree>
    <p:extLst>
      <p:ext uri="{BB962C8B-B14F-4D97-AF65-F5344CB8AC3E}">
        <p14:creationId xmlns:p14="http://schemas.microsoft.com/office/powerpoint/2010/main" val="1297764"/>
      </p:ext>
    </p:extLst>
  </p:cSld>
  <p:clrMapOvr>
    <a:masterClrMapping/>
  </p:clrMapOvr>
  <p:transition spd="slow" advClick="0" advTm="4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2)Hedef ve Amaçlarımız:</a:t>
            </a:r>
          </a:p>
        </p:txBody>
      </p:sp>
      <p:sp>
        <p:nvSpPr>
          <p:cNvPr id="3" name="İçerik Yer Tutucusu 2"/>
          <p:cNvSpPr>
            <a:spLocks noGrp="1"/>
          </p:cNvSpPr>
          <p:nvPr>
            <p:ph idx="1"/>
          </p:nvPr>
        </p:nvSpPr>
        <p:spPr/>
        <p:txBody>
          <a:bodyPr/>
          <a:lstStyle/>
          <a:p>
            <a:r>
              <a:rPr lang="tr-TR" dirty="0">
                <a:solidFill>
                  <a:srgbClr val="2C5D98"/>
                </a:solidFill>
              </a:rPr>
              <a:t>Gümrük ve Ticaret Bakanlığı tarafından Türkiye genelinde uygulamaya geçirilecek olan MERSİS(Merkezi Sicil Sistemi)’ne 2014 yılı sonuna kadar geçiş yapmış olmak ve buna paralel olarak kayıtların ticaret sicili kayıtlarının daha sağlıklı ve güvenli olarak tutulmasını </a:t>
            </a:r>
            <a:r>
              <a:rPr lang="tr-TR" dirty="0" err="1">
                <a:solidFill>
                  <a:srgbClr val="2C5D98"/>
                </a:solidFill>
              </a:rPr>
              <a:t>teminen</a:t>
            </a:r>
            <a:r>
              <a:rPr lang="tr-TR" dirty="0">
                <a:solidFill>
                  <a:srgbClr val="2C5D98"/>
                </a:solidFill>
              </a:rPr>
              <a:t> ticaret sicili yönetmeliğinde de belirtilmiş olan elektronik arşiv uygulamasının Odamız bütçe koşulları elverdiği ölçüde kullanımına başlangıç yapabilmektir.</a:t>
            </a:r>
          </a:p>
        </p:txBody>
      </p:sp>
      <p:pic>
        <p:nvPicPr>
          <p:cNvPr id="5" name="Resim 4"/>
          <p:cNvPicPr>
            <a:picLocks noChangeAspect="1"/>
          </p:cNvPicPr>
          <p:nvPr/>
        </p:nvPicPr>
        <p:blipFill>
          <a:blip r:embed="rId2"/>
          <a:stretch>
            <a:fillRect/>
          </a:stretch>
        </p:blipFill>
        <p:spPr>
          <a:xfrm>
            <a:off x="160030" y="5663616"/>
            <a:ext cx="993734" cy="999831"/>
          </a:xfrm>
          <a:prstGeom prst="rect">
            <a:avLst/>
          </a:prstGeom>
        </p:spPr>
      </p:pic>
      <p:pic>
        <p:nvPicPr>
          <p:cNvPr id="6" name="Resim 5"/>
          <p:cNvPicPr>
            <a:picLocks noChangeAspect="1"/>
          </p:cNvPicPr>
          <p:nvPr/>
        </p:nvPicPr>
        <p:blipFill>
          <a:blip r:embed="rId3"/>
          <a:stretch>
            <a:fillRect/>
          </a:stretch>
        </p:blipFill>
        <p:spPr>
          <a:xfrm>
            <a:off x="1270566" y="5858798"/>
            <a:ext cx="664522" cy="652329"/>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8388" y="1293599"/>
            <a:ext cx="2466975" cy="1857375"/>
          </a:xfrm>
          <a:prstGeom prst="rect">
            <a:avLst/>
          </a:prstGeom>
        </p:spPr>
      </p:pic>
    </p:spTree>
    <p:extLst>
      <p:ext uri="{BB962C8B-B14F-4D97-AF65-F5344CB8AC3E}">
        <p14:creationId xmlns:p14="http://schemas.microsoft.com/office/powerpoint/2010/main" val="1257393112"/>
      </p:ext>
    </p:extLst>
  </p:cSld>
  <p:clrMapOvr>
    <a:masterClrMapping/>
  </p:clrMapOvr>
  <p:transition spd="slow" advClick="0" advTm="4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Kanun İle Verilen Görev</a:t>
            </a:r>
          </a:p>
        </p:txBody>
      </p:sp>
      <p:sp>
        <p:nvSpPr>
          <p:cNvPr id="3" name="İçerik Yer Tutucusu 2"/>
          <p:cNvSpPr>
            <a:spLocks noGrp="1"/>
          </p:cNvSpPr>
          <p:nvPr>
            <p:ph idx="1"/>
          </p:nvPr>
        </p:nvSpPr>
        <p:spPr/>
        <p:txBody>
          <a:bodyPr>
            <a:normAutofit/>
          </a:bodyPr>
          <a:lstStyle/>
          <a:p>
            <a:r>
              <a:rPr lang="tr-TR" sz="2400" b="1" dirty="0">
                <a:solidFill>
                  <a:srgbClr val="2C5D98"/>
                </a:solidFill>
              </a:rPr>
              <a:t>TTK(6102) </a:t>
            </a:r>
            <a:r>
              <a:rPr lang="tr-TR" sz="2400" b="1" dirty="0" smtClean="0">
                <a:solidFill>
                  <a:srgbClr val="2C5D98"/>
                </a:solidFill>
              </a:rPr>
              <a:t>–</a:t>
            </a:r>
          </a:p>
          <a:p>
            <a:r>
              <a:rPr lang="tr-TR" sz="2400" b="1" dirty="0" smtClean="0">
                <a:solidFill>
                  <a:srgbClr val="2C5D98"/>
                </a:solidFill>
              </a:rPr>
              <a:t>Ticaret </a:t>
            </a:r>
            <a:r>
              <a:rPr lang="tr-TR" sz="2400" b="1" dirty="0">
                <a:solidFill>
                  <a:srgbClr val="2C5D98"/>
                </a:solidFill>
              </a:rPr>
              <a:t>Sicili Yönetmeliği </a:t>
            </a:r>
            <a:endParaRPr lang="tr-TR" sz="2400" b="1" dirty="0" smtClean="0">
              <a:solidFill>
                <a:srgbClr val="2C5D98"/>
              </a:solidFill>
            </a:endParaRPr>
          </a:p>
          <a:p>
            <a:r>
              <a:rPr lang="tr-TR" sz="2400" b="1" dirty="0" smtClean="0">
                <a:solidFill>
                  <a:srgbClr val="2C5D98"/>
                </a:solidFill>
              </a:rPr>
              <a:t>– </a:t>
            </a:r>
            <a:r>
              <a:rPr lang="tr-TR" sz="2400" b="1" dirty="0">
                <a:solidFill>
                  <a:srgbClr val="2C5D98"/>
                </a:solidFill>
              </a:rPr>
              <a:t>Ticari İşletme </a:t>
            </a:r>
            <a:r>
              <a:rPr lang="tr-TR" sz="2400" b="1" dirty="0" err="1">
                <a:solidFill>
                  <a:srgbClr val="2C5D98"/>
                </a:solidFill>
              </a:rPr>
              <a:t>Rehni</a:t>
            </a:r>
            <a:r>
              <a:rPr lang="tr-TR" sz="2400" b="1" dirty="0">
                <a:solidFill>
                  <a:srgbClr val="2C5D98"/>
                </a:solidFill>
              </a:rPr>
              <a:t> Kanunu(1447) </a:t>
            </a:r>
            <a:endParaRPr lang="tr-TR" sz="2400" b="1" dirty="0" smtClean="0">
              <a:solidFill>
                <a:srgbClr val="2C5D98"/>
              </a:solidFill>
            </a:endParaRPr>
          </a:p>
          <a:p>
            <a:r>
              <a:rPr lang="tr-TR" sz="2400" b="1" dirty="0" smtClean="0">
                <a:solidFill>
                  <a:srgbClr val="2C5D98"/>
                </a:solidFill>
              </a:rPr>
              <a:t>– </a:t>
            </a:r>
            <a:r>
              <a:rPr lang="tr-TR" sz="2400" b="1" dirty="0">
                <a:solidFill>
                  <a:srgbClr val="2C5D98"/>
                </a:solidFill>
              </a:rPr>
              <a:t>Ticari İşletme </a:t>
            </a:r>
            <a:r>
              <a:rPr lang="tr-TR" sz="2400" b="1" dirty="0" err="1">
                <a:solidFill>
                  <a:srgbClr val="2C5D98"/>
                </a:solidFill>
              </a:rPr>
              <a:t>Rehni</a:t>
            </a:r>
            <a:r>
              <a:rPr lang="tr-TR" sz="2400" b="1" dirty="0">
                <a:solidFill>
                  <a:srgbClr val="2C5D98"/>
                </a:solidFill>
              </a:rPr>
              <a:t> Sicili Tüzüğü </a:t>
            </a:r>
            <a:endParaRPr lang="tr-TR" sz="2400" b="1" dirty="0" smtClean="0">
              <a:solidFill>
                <a:srgbClr val="2C5D98"/>
              </a:solidFill>
            </a:endParaRPr>
          </a:p>
          <a:p>
            <a:r>
              <a:rPr lang="tr-TR" sz="2400" b="1" dirty="0" smtClean="0">
                <a:solidFill>
                  <a:srgbClr val="2C5D98"/>
                </a:solidFill>
              </a:rPr>
              <a:t>– </a:t>
            </a:r>
            <a:r>
              <a:rPr lang="tr-TR" sz="2400" b="1" dirty="0">
                <a:solidFill>
                  <a:srgbClr val="2C5D98"/>
                </a:solidFill>
              </a:rPr>
              <a:t>TOBB Kanunu(5174)</a:t>
            </a:r>
            <a:endParaRPr lang="tr-TR" sz="2400" dirty="0">
              <a:solidFill>
                <a:srgbClr val="2C5D98"/>
              </a:solidFill>
            </a:endParaRPr>
          </a:p>
        </p:txBody>
      </p:sp>
      <p:pic>
        <p:nvPicPr>
          <p:cNvPr id="4" name="Resim 3"/>
          <p:cNvPicPr>
            <a:picLocks noChangeAspect="1"/>
          </p:cNvPicPr>
          <p:nvPr/>
        </p:nvPicPr>
        <p:blipFill>
          <a:blip r:embed="rId2"/>
          <a:stretch>
            <a:fillRect/>
          </a:stretch>
        </p:blipFill>
        <p:spPr>
          <a:xfrm>
            <a:off x="160029" y="5858169"/>
            <a:ext cx="993734" cy="999831"/>
          </a:xfrm>
          <a:prstGeom prst="rect">
            <a:avLst/>
          </a:prstGeom>
        </p:spPr>
      </p:pic>
      <p:pic>
        <p:nvPicPr>
          <p:cNvPr id="5" name="Resim 4"/>
          <p:cNvPicPr>
            <a:picLocks noChangeAspect="1"/>
          </p:cNvPicPr>
          <p:nvPr/>
        </p:nvPicPr>
        <p:blipFill>
          <a:blip r:embed="rId3"/>
          <a:stretch>
            <a:fillRect/>
          </a:stretch>
        </p:blipFill>
        <p:spPr>
          <a:xfrm>
            <a:off x="1153763" y="6011118"/>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3638" y="1417638"/>
            <a:ext cx="2276475" cy="2009775"/>
          </a:xfrm>
          <a:prstGeom prst="rect">
            <a:avLst/>
          </a:prstGeom>
        </p:spPr>
      </p:pic>
    </p:spTree>
    <p:extLst>
      <p:ext uri="{BB962C8B-B14F-4D97-AF65-F5344CB8AC3E}">
        <p14:creationId xmlns:p14="http://schemas.microsoft.com/office/powerpoint/2010/main" val="2345717941"/>
      </p:ext>
    </p:extLst>
  </p:cSld>
  <p:clrMapOvr>
    <a:masterClrMapping/>
  </p:clrMapOvr>
  <p:transition spd="slow" advClick="0" advTm="4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dirty="0">
                <a:solidFill>
                  <a:srgbClr val="2C5D98"/>
                </a:solidFill>
              </a:rPr>
              <a:t>Sicil Kayıt ve Tescil İşlemleri</a:t>
            </a:r>
            <a:endParaRPr lang="tr-TR" dirty="0">
              <a:solidFill>
                <a:srgbClr val="2C5D98"/>
              </a:solidFill>
            </a:endParaRPr>
          </a:p>
        </p:txBody>
      </p:sp>
      <p:sp>
        <p:nvSpPr>
          <p:cNvPr id="5" name="İçerik Yer Tutucusu 4"/>
          <p:cNvSpPr>
            <a:spLocks noGrp="1"/>
          </p:cNvSpPr>
          <p:nvPr>
            <p:ph idx="1"/>
          </p:nvPr>
        </p:nvSpPr>
        <p:spPr/>
        <p:txBody>
          <a:bodyPr/>
          <a:lstStyle/>
          <a:p>
            <a:pPr marL="0" indent="0">
              <a:buNone/>
            </a:pPr>
            <a:r>
              <a:rPr lang="tr-TR" dirty="0" smtClean="0">
                <a:solidFill>
                  <a:srgbClr val="2C5D98"/>
                </a:solidFill>
              </a:rPr>
              <a:t>Tescil </a:t>
            </a:r>
            <a:r>
              <a:rPr lang="tr-TR" dirty="0">
                <a:solidFill>
                  <a:srgbClr val="2C5D98"/>
                </a:solidFill>
              </a:rPr>
              <a:t>başvurusunun dilekçe alınması, evrakların incelenmesi, eksik ise tamamlatılması, harç ve ilan (şirketlerde sermayenin %00,4 tutarı ve %25 banka blokesi) bedellerinin yatırtılması, TSBS’ ne girişin yapılması, çıktıların(ticaret sicil tasdiknamesi, yetki belgesi) alınarak üyeye verilmesi,(şirket ve kooperatiflerde ana sözleşmenin onaylanarak üyeye verilmesi) ilanın yazılması, Türkiye Ticaret Sicili Gazetesi Müdürlüğü’nün sitesine kaydedilmesi ve kargo ile gönderilmesi,</a:t>
            </a:r>
          </a:p>
        </p:txBody>
      </p:sp>
      <p:pic>
        <p:nvPicPr>
          <p:cNvPr id="6" name="Resim 5"/>
          <p:cNvPicPr>
            <a:picLocks noChangeAspect="1"/>
          </p:cNvPicPr>
          <p:nvPr/>
        </p:nvPicPr>
        <p:blipFill>
          <a:blip r:embed="rId2"/>
          <a:stretch>
            <a:fillRect/>
          </a:stretch>
        </p:blipFill>
        <p:spPr>
          <a:xfrm>
            <a:off x="144264" y="5858798"/>
            <a:ext cx="993734" cy="999831"/>
          </a:xfrm>
          <a:prstGeom prst="rect">
            <a:avLst/>
          </a:prstGeom>
        </p:spPr>
      </p:pic>
      <p:pic>
        <p:nvPicPr>
          <p:cNvPr id="7" name="Resim 6"/>
          <p:cNvPicPr>
            <a:picLocks noChangeAspect="1"/>
          </p:cNvPicPr>
          <p:nvPr/>
        </p:nvPicPr>
        <p:blipFill>
          <a:blip r:embed="rId3"/>
          <a:stretch>
            <a:fillRect/>
          </a:stretch>
        </p:blipFill>
        <p:spPr>
          <a:xfrm>
            <a:off x="1137998" y="6032549"/>
            <a:ext cx="664522" cy="652329"/>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827" y="1308208"/>
            <a:ext cx="3098413" cy="1600000"/>
          </a:xfrm>
          <a:prstGeom prst="rect">
            <a:avLst/>
          </a:prstGeom>
        </p:spPr>
      </p:pic>
    </p:spTree>
    <p:extLst>
      <p:ext uri="{BB962C8B-B14F-4D97-AF65-F5344CB8AC3E}">
        <p14:creationId xmlns:p14="http://schemas.microsoft.com/office/powerpoint/2010/main" val="2374855597"/>
      </p:ext>
    </p:extLst>
  </p:cSld>
  <p:clrMapOvr>
    <a:masterClrMapping/>
  </p:clrMapOvr>
  <p:transition spd="slow" advClick="0" advTm="4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solidFill>
                  <a:srgbClr val="2C5D98"/>
                </a:solidFill>
              </a:rPr>
              <a:t>Tescil Başvurusunun dilekçe ile alınması, ilgili dilekçe ekindeki genel kurul evraklarının incelenmesi, eksik ise tamamlatılması, harç ve ilan bedellerinin yatırtılması,  TSBS’ ne değişikliklerin girilmesi, ilanın yazılarak Türkiye Ticaret Sicili Gazetesi Müdürlüğü’nün sitesine kaydedilerek kargo ile gönderilmesi,</a:t>
            </a:r>
          </a:p>
        </p:txBody>
      </p:sp>
      <p:sp>
        <p:nvSpPr>
          <p:cNvPr id="4" name="Unvan 3"/>
          <p:cNvSpPr>
            <a:spLocks noGrp="1"/>
          </p:cNvSpPr>
          <p:nvPr>
            <p:ph type="title"/>
          </p:nvPr>
        </p:nvSpPr>
        <p:spPr>
          <a:xfrm>
            <a:off x="951889" y="1046278"/>
            <a:ext cx="10571998" cy="970450"/>
          </a:xfrm>
        </p:spPr>
        <p:txBody>
          <a:bodyPr/>
          <a:lstStyle/>
          <a:p>
            <a:r>
              <a:rPr lang="tr-TR" dirty="0">
                <a:solidFill>
                  <a:srgbClr val="2C5D98"/>
                </a:solidFill>
              </a:rPr>
              <a:t>Genel Kurul Tescil İşlemleri </a:t>
            </a:r>
            <a:br>
              <a:rPr lang="tr-TR" dirty="0">
                <a:solidFill>
                  <a:srgbClr val="2C5D98"/>
                </a:solidFill>
              </a:rPr>
            </a:br>
            <a:r>
              <a:rPr lang="tr-TR" dirty="0">
                <a:solidFill>
                  <a:srgbClr val="2C5D98"/>
                </a:solidFill>
              </a:rPr>
              <a:t>(Anonim Şirket ve Kooperatif)</a:t>
            </a:r>
            <a:br>
              <a:rPr lang="tr-TR" dirty="0">
                <a:solidFill>
                  <a:srgbClr val="2C5D98"/>
                </a:solidFill>
              </a:rPr>
            </a:br>
            <a:endParaRPr lang="tr-TR" dirty="0">
              <a:solidFill>
                <a:srgbClr val="2C5D98"/>
              </a:solidFill>
            </a:endParaRPr>
          </a:p>
        </p:txBody>
      </p:sp>
      <p:pic>
        <p:nvPicPr>
          <p:cNvPr id="5" name="Resim 4"/>
          <p:cNvPicPr>
            <a:picLocks noChangeAspect="1"/>
          </p:cNvPicPr>
          <p:nvPr/>
        </p:nvPicPr>
        <p:blipFill>
          <a:blip r:embed="rId2"/>
          <a:stretch>
            <a:fillRect/>
          </a:stretch>
        </p:blipFill>
        <p:spPr>
          <a:xfrm>
            <a:off x="128498" y="5735346"/>
            <a:ext cx="993734" cy="999831"/>
          </a:xfrm>
          <a:prstGeom prst="rect">
            <a:avLst/>
          </a:prstGeom>
        </p:spPr>
      </p:pic>
      <p:pic>
        <p:nvPicPr>
          <p:cNvPr id="6" name="Resim 5"/>
          <p:cNvPicPr>
            <a:picLocks noChangeAspect="1"/>
          </p:cNvPicPr>
          <p:nvPr/>
        </p:nvPicPr>
        <p:blipFill>
          <a:blip r:embed="rId3"/>
          <a:stretch>
            <a:fillRect/>
          </a:stretch>
        </p:blipFill>
        <p:spPr>
          <a:xfrm>
            <a:off x="1122232" y="5970823"/>
            <a:ext cx="664522" cy="652329"/>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476" y="702278"/>
            <a:ext cx="1743075" cy="2628900"/>
          </a:xfrm>
          <a:prstGeom prst="rect">
            <a:avLst/>
          </a:prstGeom>
        </p:spPr>
      </p:pic>
    </p:spTree>
    <p:extLst>
      <p:ext uri="{BB962C8B-B14F-4D97-AF65-F5344CB8AC3E}">
        <p14:creationId xmlns:p14="http://schemas.microsoft.com/office/powerpoint/2010/main" val="2211188941"/>
      </p:ext>
    </p:extLst>
  </p:cSld>
  <p:clrMapOvr>
    <a:masterClrMapping/>
  </p:clrMapOvr>
  <p:transition spd="slow" advClick="0" advTm="4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Şube Kayıt ve Tescil İşlemleri</a:t>
            </a:r>
          </a:p>
        </p:txBody>
      </p:sp>
      <p:sp>
        <p:nvSpPr>
          <p:cNvPr id="3" name="İçerik Yer Tutucusu 2"/>
          <p:cNvSpPr>
            <a:spLocks noGrp="1"/>
          </p:cNvSpPr>
          <p:nvPr>
            <p:ph idx="1"/>
          </p:nvPr>
        </p:nvSpPr>
        <p:spPr/>
        <p:txBody>
          <a:bodyPr/>
          <a:lstStyle/>
          <a:p>
            <a:r>
              <a:rPr lang="tr-TR" dirty="0">
                <a:solidFill>
                  <a:srgbClr val="2C5D98"/>
                </a:solidFill>
              </a:rPr>
              <a:t>Tescil başvurusunun dilekçe alınması, dilekçe ekinde T.S.Y. 120.Maddesine göre hazırlanan belge merkezden onayla dosyanın incelenmesi, eksik ise tamamlatılması, harç ve ilan bedellerinin yatırtılması,  TSBS’ ne girişin yapılması, çıktıların(ticaret sicil tasdiknamesi, yetki belgesi) alınarak üyeye verilmesi, ilanın yazılması, Türkiye Ticaret Sicili Gazetesi Müdürlüğü’nün sitesine kaydedilmesi ve kargo ile gönderilmesi</a:t>
            </a:r>
          </a:p>
        </p:txBody>
      </p:sp>
      <p:pic>
        <p:nvPicPr>
          <p:cNvPr id="4" name="Resim 3"/>
          <p:cNvPicPr>
            <a:picLocks noChangeAspect="1"/>
          </p:cNvPicPr>
          <p:nvPr/>
        </p:nvPicPr>
        <p:blipFill>
          <a:blip r:embed="rId2"/>
          <a:stretch>
            <a:fillRect/>
          </a:stretch>
        </p:blipFill>
        <p:spPr>
          <a:xfrm>
            <a:off x="175795" y="5858169"/>
            <a:ext cx="993734" cy="999831"/>
          </a:xfrm>
          <a:prstGeom prst="rect">
            <a:avLst/>
          </a:prstGeom>
        </p:spPr>
      </p:pic>
      <p:pic>
        <p:nvPicPr>
          <p:cNvPr id="5" name="Resim 4"/>
          <p:cNvPicPr>
            <a:picLocks noChangeAspect="1"/>
          </p:cNvPicPr>
          <p:nvPr/>
        </p:nvPicPr>
        <p:blipFill>
          <a:blip r:embed="rId3"/>
          <a:stretch>
            <a:fillRect/>
          </a:stretch>
        </p:blipFill>
        <p:spPr>
          <a:xfrm>
            <a:off x="1169529" y="6032234"/>
            <a:ext cx="664522" cy="652329"/>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670" y="1223085"/>
            <a:ext cx="2181225" cy="2095500"/>
          </a:xfrm>
          <a:prstGeom prst="rect">
            <a:avLst/>
          </a:prstGeom>
        </p:spPr>
      </p:pic>
    </p:spTree>
    <p:extLst>
      <p:ext uri="{BB962C8B-B14F-4D97-AF65-F5344CB8AC3E}">
        <p14:creationId xmlns:p14="http://schemas.microsoft.com/office/powerpoint/2010/main" val="1057532361"/>
      </p:ext>
    </p:extLst>
  </p:cSld>
  <p:clrMapOvr>
    <a:masterClrMapping/>
  </p:clrMapOvr>
  <p:transition spd="slow" advClick="0" advTm="4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Merkez Nakli Kayıt ve Tescil İşlemleri</a:t>
            </a:r>
          </a:p>
        </p:txBody>
      </p:sp>
      <p:sp>
        <p:nvSpPr>
          <p:cNvPr id="3" name="İçerik Yer Tutucusu 2"/>
          <p:cNvSpPr>
            <a:spLocks noGrp="1"/>
          </p:cNvSpPr>
          <p:nvPr>
            <p:ph idx="1"/>
          </p:nvPr>
        </p:nvSpPr>
        <p:spPr/>
        <p:txBody>
          <a:bodyPr/>
          <a:lstStyle/>
          <a:p>
            <a:r>
              <a:rPr lang="tr-TR" dirty="0">
                <a:solidFill>
                  <a:srgbClr val="2C5D98"/>
                </a:solidFill>
              </a:rPr>
              <a:t>Tescil başvurusunun dilekçe alınması, dilekçe ekinde T.S.Y. 111.Maddesine göre hazırlanan belge merkezden onayla dosyanın incelenmesi, eksik ise tamamlatılması, harç ve ilan bedellerinin yatırtılması, TSBS’ ne girişin yapılması, çıktıların(ticaret sicil tasdiknamesi, yetki belgesi) alınarak üyeye verilmesi, ilanın yazılması, Türkiye Ticaret Sicili Gazetesi Müdürlüğü’nün sitesine kaydedilmesi ve kargo ile gönderilmesi</a:t>
            </a:r>
          </a:p>
        </p:txBody>
      </p:sp>
      <p:pic>
        <p:nvPicPr>
          <p:cNvPr id="4" name="Resim 3"/>
          <p:cNvPicPr>
            <a:picLocks noChangeAspect="1"/>
          </p:cNvPicPr>
          <p:nvPr/>
        </p:nvPicPr>
        <p:blipFill>
          <a:blip r:embed="rId2"/>
          <a:stretch>
            <a:fillRect/>
          </a:stretch>
        </p:blipFill>
        <p:spPr>
          <a:xfrm>
            <a:off x="175795" y="5858169"/>
            <a:ext cx="993734" cy="999831"/>
          </a:xfrm>
          <a:prstGeom prst="rect">
            <a:avLst/>
          </a:prstGeom>
        </p:spPr>
      </p:pic>
      <p:pic>
        <p:nvPicPr>
          <p:cNvPr id="5" name="Resim 4"/>
          <p:cNvPicPr>
            <a:picLocks noChangeAspect="1"/>
          </p:cNvPicPr>
          <p:nvPr/>
        </p:nvPicPr>
        <p:blipFill>
          <a:blip r:embed="rId3"/>
          <a:stretch>
            <a:fillRect/>
          </a:stretch>
        </p:blipFill>
        <p:spPr>
          <a:xfrm>
            <a:off x="1169529" y="6011118"/>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316" y="1417638"/>
            <a:ext cx="3286125" cy="1390650"/>
          </a:xfrm>
          <a:prstGeom prst="rect">
            <a:avLst/>
          </a:prstGeom>
        </p:spPr>
      </p:pic>
    </p:spTree>
    <p:extLst>
      <p:ext uri="{BB962C8B-B14F-4D97-AF65-F5344CB8AC3E}">
        <p14:creationId xmlns:p14="http://schemas.microsoft.com/office/powerpoint/2010/main" val="402377994"/>
      </p:ext>
    </p:extLst>
  </p:cSld>
  <p:clrMapOvr>
    <a:masterClrMapping/>
  </p:clrMapOvr>
  <p:transition spd="slow" advClick="0" advTm="4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BB59"/>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2C5D98"/>
                </a:solidFill>
              </a:rPr>
              <a:t>Tescil İşlemleri(tadil tasarısı, adres, hisse devri, imza yetkisi </a:t>
            </a:r>
            <a:r>
              <a:rPr lang="tr-TR" dirty="0" err="1">
                <a:solidFill>
                  <a:srgbClr val="2C5D98"/>
                </a:solidFill>
              </a:rPr>
              <a:t>vb</a:t>
            </a:r>
            <a:r>
              <a:rPr lang="tr-TR" dirty="0">
                <a:solidFill>
                  <a:srgbClr val="2C5D98"/>
                </a:solidFill>
              </a:rPr>
              <a:t>)</a:t>
            </a:r>
          </a:p>
        </p:txBody>
      </p:sp>
      <p:sp>
        <p:nvSpPr>
          <p:cNvPr id="3" name="İçerik Yer Tutucusu 2"/>
          <p:cNvSpPr>
            <a:spLocks noGrp="1"/>
          </p:cNvSpPr>
          <p:nvPr>
            <p:ph idx="1"/>
          </p:nvPr>
        </p:nvSpPr>
        <p:spPr/>
        <p:txBody>
          <a:bodyPr/>
          <a:lstStyle/>
          <a:p>
            <a:r>
              <a:rPr lang="tr-TR" dirty="0">
                <a:solidFill>
                  <a:srgbClr val="2C5D98"/>
                </a:solidFill>
              </a:rPr>
              <a:t>Tescil başvurusunun dilekçe ile alınması, dilekçe ekindeki evrakların incelenmesi, eksikler var ise tamamlatılması, harç ve ilan bedellerinin yatırtılması(sermaye artısı ise %00,4 tutarı, nakit artış ise %25 banka blokesi),  TSBS’ ne yapılan değişikliklerin işlenmesi, ilanın yazılması, Türkiye Ticaret Sicili Gazetesi Müdürlüğü’nün sitesine kaydedilmesi ve kargo ile gönderilmesi,</a:t>
            </a:r>
          </a:p>
        </p:txBody>
      </p:sp>
      <p:pic>
        <p:nvPicPr>
          <p:cNvPr id="4" name="Resim 3"/>
          <p:cNvPicPr>
            <a:picLocks noChangeAspect="1"/>
          </p:cNvPicPr>
          <p:nvPr/>
        </p:nvPicPr>
        <p:blipFill>
          <a:blip r:embed="rId2"/>
          <a:stretch>
            <a:fillRect/>
          </a:stretch>
        </p:blipFill>
        <p:spPr>
          <a:xfrm>
            <a:off x="128499" y="5779184"/>
            <a:ext cx="993734" cy="999831"/>
          </a:xfrm>
          <a:prstGeom prst="rect">
            <a:avLst/>
          </a:prstGeom>
        </p:spPr>
      </p:pic>
      <p:pic>
        <p:nvPicPr>
          <p:cNvPr id="5" name="Resim 4"/>
          <p:cNvPicPr>
            <a:picLocks noChangeAspect="1"/>
          </p:cNvPicPr>
          <p:nvPr/>
        </p:nvPicPr>
        <p:blipFill>
          <a:blip r:embed="rId3"/>
          <a:stretch>
            <a:fillRect/>
          </a:stretch>
        </p:blipFill>
        <p:spPr>
          <a:xfrm>
            <a:off x="1122233" y="5934958"/>
            <a:ext cx="664522" cy="652329"/>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3931" y="1389419"/>
            <a:ext cx="4098918" cy="1472661"/>
          </a:xfrm>
          <a:prstGeom prst="rect">
            <a:avLst/>
          </a:prstGeom>
        </p:spPr>
      </p:pic>
    </p:spTree>
    <p:extLst>
      <p:ext uri="{BB962C8B-B14F-4D97-AF65-F5344CB8AC3E}">
        <p14:creationId xmlns:p14="http://schemas.microsoft.com/office/powerpoint/2010/main" val="1888957535"/>
      </p:ext>
    </p:extLst>
  </p:cSld>
  <p:clrMapOvr>
    <a:masterClrMapping/>
  </p:clrMapOvr>
  <p:transition spd="slow" advClick="0" advTm="4000">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ıntı">
  <a:themeElements>
    <a:clrScheme name="Turuncu">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lıntı">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lıntı">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TC103457503[[fn=Alıntılanabilir]]</Template>
  <TotalTime>207</TotalTime>
  <Words>733</Words>
  <Application>Microsoft Office PowerPoint</Application>
  <PresentationFormat>Geniş ekran</PresentationFormat>
  <Paragraphs>41</Paragraphs>
  <Slides>18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18</vt:i4>
      </vt:variant>
    </vt:vector>
  </HeadingPairs>
  <TitlesOfParts>
    <vt:vector size="21" baseType="lpstr">
      <vt:lpstr>Century Gothic</vt:lpstr>
      <vt:lpstr>Wingdings 2</vt:lpstr>
      <vt:lpstr>Alıntı</vt:lpstr>
      <vt:lpstr>MARMARİS TİCARET SİCİLİ MÜDÜRLÜĞÜ</vt:lpstr>
      <vt:lpstr>1)Misyonumuz ve Vizyonumuz:</vt:lpstr>
      <vt:lpstr>2)Hedef ve Amaçlarımız:</vt:lpstr>
      <vt:lpstr>Kanun İle Verilen Görev</vt:lpstr>
      <vt:lpstr>Sicil Kayıt ve Tescil İşlemleri</vt:lpstr>
      <vt:lpstr>Genel Kurul Tescil İşlemleri  (Anonim Şirket ve Kooperatif) </vt:lpstr>
      <vt:lpstr>Şube Kayıt ve Tescil İşlemleri</vt:lpstr>
      <vt:lpstr>Merkez Nakli Kayıt ve Tescil İşlemleri</vt:lpstr>
      <vt:lpstr>Tescil İşlemleri(tadil tasarısı, adres, hisse devri, imza yetkisi vb)</vt:lpstr>
      <vt:lpstr>Tasfiye İşlemleri</vt:lpstr>
      <vt:lpstr>Terkin İşlemleri</vt:lpstr>
      <vt:lpstr>Ticari İşletme Rehni</vt:lpstr>
      <vt:lpstr>Belge Hizmetleri</vt:lpstr>
      <vt:lpstr>Kamu Bilgilendirme</vt:lpstr>
      <vt:lpstr>Evrak Kayıt</vt:lpstr>
      <vt:lpstr>Sigortalılık Belgesi Onayı</vt:lpstr>
      <vt:lpstr>TEŞEKKÜRLER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MARMARİS TİCARET SİCİLİ MÜDÜRLÜĞÜ</dc:title>
  <dc:creator>Admin</dc:creator>
  <cp:lastModifiedBy>Admin</cp:lastModifiedBy>
  <cp:revision>35</cp:revision>
  <dcterms:created xsi:type="dcterms:W3CDTF">2014-09-23T08:29:19Z</dcterms:created>
  <dcterms:modified xsi:type="dcterms:W3CDTF">2014-09-24T06:28:15Z</dcterms:modified>
</cp:coreProperties>
</file>