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6" r:id="rId5"/>
    <p:sldId id="267" r:id="rId6"/>
    <p:sldId id="268" r:id="rId7"/>
    <p:sldId id="269" r:id="rId8"/>
    <p:sldId id="270" r:id="rId9"/>
    <p:sldId id="271"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5B43F3-147F-4D61-B046-ACC750EC07AF}" type="datetimeFigureOut">
              <a:rPr lang="tr-TR" smtClean="0"/>
              <a:t>18.02.2019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DBAFE-2197-4EC8-B85C-A9EC888CAD8A}" type="slidenum">
              <a:rPr lang="tr-TR" smtClean="0"/>
              <a:t>‹#›</a:t>
            </a:fld>
            <a:endParaRPr lang="tr-TR"/>
          </a:p>
        </p:txBody>
      </p:sp>
    </p:spTree>
    <p:extLst>
      <p:ext uri="{BB962C8B-B14F-4D97-AF65-F5344CB8AC3E}">
        <p14:creationId xmlns:p14="http://schemas.microsoft.com/office/powerpoint/2010/main" val="1406460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B87DBAFE-2197-4EC8-B85C-A9EC888CAD8A}" type="slidenum">
              <a:rPr lang="tr-TR" smtClean="0"/>
              <a:t>1</a:t>
            </a:fld>
            <a:endParaRPr lang="tr-TR"/>
          </a:p>
        </p:txBody>
      </p:sp>
    </p:spTree>
    <p:extLst>
      <p:ext uri="{BB962C8B-B14F-4D97-AF65-F5344CB8AC3E}">
        <p14:creationId xmlns:p14="http://schemas.microsoft.com/office/powerpoint/2010/main" val="184062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18.02.2019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to.org.tr/"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0" y="3357562"/>
            <a:ext cx="9144000" cy="857256"/>
          </a:xfrm>
        </p:spPr>
        <p:txBody>
          <a:bodyPr>
            <a:normAutofit fontScale="92500" lnSpcReduction="20000"/>
          </a:bodyPr>
          <a:lstStyle/>
          <a:p>
            <a:r>
              <a:rPr lang="tr-TR" sz="6000" dirty="0" smtClean="0">
                <a:solidFill>
                  <a:schemeClr val="accent3">
                    <a:lumMod val="50000"/>
                  </a:schemeClr>
                </a:solidFill>
              </a:rPr>
              <a:t>ODA SİCİL BİRİMİ</a:t>
            </a:r>
            <a:endParaRPr lang="tr-TR" sz="6000" dirty="0">
              <a:solidFill>
                <a:schemeClr val="accent3">
                  <a:lumMod val="50000"/>
                </a:schemeClr>
              </a:solidFill>
            </a:endParaRPr>
          </a:p>
        </p:txBody>
      </p:sp>
      <p:pic>
        <p:nvPicPr>
          <p:cNvPr id="1027" name="Picture 3" descr="C:\Users\Admin\Pictures\indir.jpg"/>
          <p:cNvPicPr>
            <a:picLocks noChangeAspect="1" noChangeArrowheads="1"/>
          </p:cNvPicPr>
          <p:nvPr/>
        </p:nvPicPr>
        <p:blipFill>
          <a:blip r:embed="rId3" cstate="print"/>
          <a:srcRect/>
          <a:stretch>
            <a:fillRect/>
          </a:stretch>
        </p:blipFill>
        <p:spPr bwMode="auto">
          <a:xfrm>
            <a:off x="3491880" y="980728"/>
            <a:ext cx="2071702" cy="1857387"/>
          </a:xfrm>
          <a:prstGeom prst="rect">
            <a:avLst/>
          </a:prstGeom>
          <a:noFill/>
        </p:spPr>
      </p:pic>
      <p:sp>
        <p:nvSpPr>
          <p:cNvPr id="5" name="Rectangle 4"/>
          <p:cNvSpPr/>
          <p:nvPr/>
        </p:nvSpPr>
        <p:spPr>
          <a:xfrm>
            <a:off x="0" y="4941168"/>
            <a:ext cx="9144000" cy="461665"/>
          </a:xfrm>
          <a:prstGeom prst="rect">
            <a:avLst/>
          </a:prstGeom>
        </p:spPr>
        <p:txBody>
          <a:bodyPr wrap="square">
            <a:spAutoFit/>
          </a:bodyPr>
          <a:lstStyle/>
          <a:p>
            <a:pPr algn="ctr"/>
            <a:r>
              <a:rPr lang="tr-TR" sz="2400" dirty="0" smtClean="0"/>
              <a:t>SEFERİYE DEMİRCAN 			SİNEM </a:t>
            </a:r>
            <a:r>
              <a:rPr lang="tr-TR" sz="2400" dirty="0" smtClean="0"/>
              <a:t>VASFİYE ÜNAL</a:t>
            </a:r>
            <a:endParaRPr lang="tr-TR" sz="2400" dirty="0"/>
          </a:p>
        </p:txBody>
      </p:sp>
      <p:cxnSp>
        <p:nvCxnSpPr>
          <p:cNvPr id="10" name="Straight Connector 9"/>
          <p:cNvCxnSpPr/>
          <p:nvPr/>
        </p:nvCxnSpPr>
        <p:spPr>
          <a:xfrm>
            <a:off x="971600" y="4581128"/>
            <a:ext cx="7128792"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C.jpg"/>
          <p:cNvPicPr>
            <a:picLocks noChangeAspect="1"/>
          </p:cNvPicPr>
          <p:nvPr/>
        </p:nvPicPr>
        <p:blipFill>
          <a:blip r:embed="rId2" cstate="print"/>
          <a:srcRect b="13513"/>
          <a:stretch>
            <a:fillRect/>
          </a:stretch>
        </p:blipFill>
        <p:spPr>
          <a:xfrm>
            <a:off x="467544" y="1484784"/>
            <a:ext cx="8208912" cy="4306584"/>
          </a:xfrm>
          <a:prstGeom prst="rect">
            <a:avLst/>
          </a:prstGeom>
        </p:spPr>
      </p:pic>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tr-TR" dirty="0" smtClean="0">
                <a:solidFill>
                  <a:schemeClr val="accent3">
                    <a:lumMod val="50000"/>
                  </a:schemeClr>
                </a:solidFill>
              </a:rPr>
              <a:t>NEREDEN ULAŞILIR?</a:t>
            </a:r>
            <a:endParaRPr lang="tr-TR" dirty="0">
              <a:solidFill>
                <a:schemeClr val="accent3">
                  <a:lumMod val="50000"/>
                </a:schemeClr>
              </a:solidFill>
            </a:endParaRPr>
          </a:p>
        </p:txBody>
      </p:sp>
      <p:sp>
        <p:nvSpPr>
          <p:cNvPr id="3" name="2 İçerik Yer Tutucusu"/>
          <p:cNvSpPr>
            <a:spLocks noGrp="1"/>
          </p:cNvSpPr>
          <p:nvPr>
            <p:ph idx="1"/>
          </p:nvPr>
        </p:nvSpPr>
        <p:spPr>
          <a:xfrm>
            <a:off x="467544" y="5805264"/>
            <a:ext cx="8229600" cy="504055"/>
          </a:xfrm>
        </p:spPr>
        <p:txBody>
          <a:bodyPr>
            <a:normAutofit/>
          </a:bodyPr>
          <a:lstStyle/>
          <a:p>
            <a:pPr algn="ctr">
              <a:buNone/>
            </a:pPr>
            <a:r>
              <a:rPr lang="tr-TR" sz="1800" dirty="0"/>
              <a:t>s</a:t>
            </a:r>
            <a:r>
              <a:rPr lang="tr-TR" sz="1800" dirty="0" smtClean="0"/>
              <a:t>eferiye.demircan@mto.org.tr      </a:t>
            </a:r>
            <a:r>
              <a:rPr lang="tr-TR" sz="1800" dirty="0" smtClean="0"/>
              <a:t>sinemunal@mto.org.tr</a:t>
            </a:r>
          </a:p>
          <a:p>
            <a:pPr algn="ctr">
              <a:buNone/>
            </a:pPr>
            <a:endParaRPr lang="tr-TR" dirty="0" smtClean="0">
              <a:solidFill>
                <a:schemeClr val="accent6">
                  <a:lumMod val="75000"/>
                </a:schemeClr>
              </a:solidFill>
            </a:endParaRPr>
          </a:p>
        </p:txBody>
      </p:sp>
      <p:sp>
        <p:nvSpPr>
          <p:cNvPr id="5" name="TextBox 4"/>
          <p:cNvSpPr txBox="1"/>
          <p:nvPr/>
        </p:nvSpPr>
        <p:spPr>
          <a:xfrm>
            <a:off x="467544" y="6309320"/>
            <a:ext cx="8136904" cy="369332"/>
          </a:xfrm>
          <a:prstGeom prst="rect">
            <a:avLst/>
          </a:prstGeom>
          <a:noFill/>
        </p:spPr>
        <p:txBody>
          <a:bodyPr wrap="square" rtlCol="0" anchor="t">
            <a:spAutoFit/>
          </a:bodyPr>
          <a:lstStyle/>
          <a:p>
            <a:r>
              <a:rPr lang="tr-TR" dirty="0" smtClean="0"/>
              <a:t>TEL : 0 ( 252 ) 417 43 73     -     DAHİLİ </a:t>
            </a:r>
            <a:r>
              <a:rPr lang="tr-TR" dirty="0" smtClean="0"/>
              <a:t>105 </a:t>
            </a:r>
            <a:r>
              <a:rPr lang="tr-TR" dirty="0" smtClean="0"/>
              <a:t>VE </a:t>
            </a:r>
            <a:r>
              <a:rPr lang="tr-TR" dirty="0" smtClean="0"/>
              <a:t>111                                    </a:t>
            </a:r>
            <a:r>
              <a:rPr lang="tr-TR" dirty="0" smtClean="0">
                <a:solidFill>
                  <a:schemeClr val="accent6">
                    <a:lumMod val="75000"/>
                  </a:schemeClr>
                </a:solidFill>
                <a:hlinkClick r:id="rId3"/>
              </a:rPr>
              <a:t>www.mto.org.tr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tr-TR" b="1" dirty="0" smtClean="0">
                <a:solidFill>
                  <a:schemeClr val="accent3">
                    <a:lumMod val="50000"/>
                  </a:schemeClr>
                </a:solidFill>
              </a:rPr>
              <a:t>GÖREVİ</a:t>
            </a:r>
            <a:endParaRPr lang="tr-TR" b="1" dirty="0">
              <a:solidFill>
                <a:schemeClr val="accent3">
                  <a:lumMod val="50000"/>
                </a:schemeClr>
              </a:solidFill>
            </a:endParaRPr>
          </a:p>
        </p:txBody>
      </p:sp>
      <p:sp>
        <p:nvSpPr>
          <p:cNvPr id="3" name="2 İçerik Yer Tutucusu"/>
          <p:cNvSpPr>
            <a:spLocks noGrp="1"/>
          </p:cNvSpPr>
          <p:nvPr>
            <p:ph idx="1"/>
          </p:nvPr>
        </p:nvSpPr>
        <p:spPr>
          <a:xfrm>
            <a:off x="500034" y="1857365"/>
            <a:ext cx="8186766" cy="1283604"/>
          </a:xfrm>
        </p:spPr>
        <p:txBody>
          <a:bodyPr>
            <a:scene3d>
              <a:camera prst="orthographicFront"/>
              <a:lightRig rig="threePt" dir="t"/>
            </a:scene3d>
            <a:sp3d extrusionH="57150">
              <a:bevelT w="50800" h="38100" prst="riblet"/>
            </a:sp3d>
          </a:bodyPr>
          <a:lstStyle/>
          <a:p>
            <a:pPr lvl="1" algn="ctr"/>
            <a:endParaRPr lang="tr-TR" dirty="0" smtClean="0"/>
          </a:p>
          <a:p>
            <a:pPr algn="just">
              <a:buNone/>
            </a:pPr>
            <a:r>
              <a:rPr lang="tr-TR" sz="2000" dirty="0" smtClean="0">
                <a:solidFill>
                  <a:schemeClr val="accent3">
                    <a:lumMod val="50000"/>
                  </a:schemeClr>
                </a:solidFill>
              </a:rPr>
              <a:t>	</a:t>
            </a:r>
            <a:endParaRPr lang="tr-TR" sz="2800" dirty="0" smtClean="0">
              <a:solidFill>
                <a:schemeClr val="accent3">
                  <a:lumMod val="50000"/>
                </a:schemeClr>
              </a:solidFill>
            </a:endParaRPr>
          </a:p>
          <a:p>
            <a:pPr algn="ctr">
              <a:buNone/>
            </a:pPr>
            <a:endParaRPr lang="tr-TR" dirty="0"/>
          </a:p>
        </p:txBody>
      </p:sp>
      <p:sp>
        <p:nvSpPr>
          <p:cNvPr id="4" name="TextBox 3"/>
          <p:cNvSpPr txBox="1"/>
          <p:nvPr/>
        </p:nvSpPr>
        <p:spPr>
          <a:xfrm>
            <a:off x="395536" y="2132856"/>
            <a:ext cx="8208911" cy="1200329"/>
          </a:xfrm>
          <a:prstGeom prst="rect">
            <a:avLst/>
          </a:prstGeom>
          <a:noFill/>
        </p:spPr>
        <p:txBody>
          <a:bodyPr wrap="square" rtlCol="0">
            <a:spAutoFit/>
          </a:bodyPr>
          <a:lstStyle/>
          <a:p>
            <a:pPr>
              <a:buFont typeface="Arial" pitchFamily="34" charset="0"/>
              <a:buChar char="•"/>
            </a:pPr>
            <a:r>
              <a:rPr lang="tr-TR" dirty="0" smtClean="0">
                <a:solidFill>
                  <a:schemeClr val="accent3">
                    <a:lumMod val="50000"/>
                  </a:schemeClr>
                </a:solidFill>
              </a:rPr>
              <a:t> ÜYE KAYDININ YAPILMASI</a:t>
            </a:r>
          </a:p>
          <a:p>
            <a:pPr>
              <a:buFont typeface="Arial" pitchFamily="34" charset="0"/>
              <a:buChar char="•"/>
            </a:pPr>
            <a:r>
              <a:rPr lang="tr-TR" dirty="0" smtClean="0">
                <a:solidFill>
                  <a:schemeClr val="accent3">
                    <a:lumMod val="50000"/>
                  </a:schemeClr>
                </a:solidFill>
              </a:rPr>
              <a:t> ODA BELGELERİNİ DÜZENLEMEK VE ONAYLAMAK</a:t>
            </a:r>
          </a:p>
          <a:p>
            <a:pPr>
              <a:buFont typeface="Arial" pitchFamily="34" charset="0"/>
              <a:buChar char="•"/>
            </a:pPr>
            <a:r>
              <a:rPr lang="tr-TR" dirty="0" smtClean="0">
                <a:solidFill>
                  <a:schemeClr val="accent3">
                    <a:lumMod val="50000"/>
                  </a:schemeClr>
                </a:solidFill>
              </a:rPr>
              <a:t> ODA SİCİL DEFTERİNİ YAZMAK </a:t>
            </a:r>
          </a:p>
          <a:p>
            <a:pPr>
              <a:buFont typeface="Arial" pitchFamily="34" charset="0"/>
              <a:buChar char="•"/>
            </a:pPr>
            <a:r>
              <a:rPr lang="tr-TR" dirty="0" smtClean="0">
                <a:solidFill>
                  <a:schemeClr val="accent3">
                    <a:lumMod val="50000"/>
                  </a:schemeClr>
                </a:solidFill>
              </a:rPr>
              <a:t> YAPILAN TESCİLERİ TOBB NET ÜYE MODÜLÜNE İŞLEMEK</a:t>
            </a:r>
          </a:p>
        </p:txBody>
      </p:sp>
      <p:pic>
        <p:nvPicPr>
          <p:cNvPr id="6" name="Picture 5" descr="indir (1).jpg"/>
          <p:cNvPicPr>
            <a:picLocks noChangeAspect="1"/>
          </p:cNvPicPr>
          <p:nvPr/>
        </p:nvPicPr>
        <p:blipFill>
          <a:blip r:embed="rId2" cstate="print"/>
          <a:stretch>
            <a:fillRect/>
          </a:stretch>
        </p:blipFill>
        <p:spPr>
          <a:xfrm>
            <a:off x="611560" y="4221088"/>
            <a:ext cx="7907243" cy="201242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tr-TR" b="1" dirty="0" smtClean="0">
                <a:solidFill>
                  <a:schemeClr val="accent3">
                    <a:lumMod val="50000"/>
                  </a:schemeClr>
                </a:solidFill>
              </a:rPr>
              <a:t>ODAYA KAYIT İŞLEMLERİ </a:t>
            </a:r>
            <a:endParaRPr lang="tr-TR"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3508653"/>
          </a:xfrm>
          <a:prstGeom prst="rect">
            <a:avLst/>
          </a:prstGeom>
          <a:noFill/>
        </p:spPr>
        <p:txBody>
          <a:bodyPr wrap="square" rtlCol="0">
            <a:spAutoFit/>
          </a:bodyPr>
          <a:lstStyle/>
          <a:p>
            <a:pPr>
              <a:buFont typeface="Arial" pitchFamily="34" charset="0"/>
              <a:buChar char="•"/>
            </a:pPr>
            <a:r>
              <a:rPr lang="tr-TR" dirty="0" smtClean="0">
                <a:solidFill>
                  <a:schemeClr val="accent3">
                    <a:lumMod val="50000"/>
                  </a:schemeClr>
                </a:solidFill>
              </a:rPr>
              <a:t> ODAMIZA KAYIT OLMAK İSTEYEN GERÇEK VE TÜZEL KİŞİLER MARMARİS TİCARET ODASINA BAŞVURUR.</a:t>
            </a:r>
          </a:p>
          <a:p>
            <a:pPr>
              <a:buFont typeface="Arial" pitchFamily="34" charset="0"/>
              <a:buChar char="•"/>
            </a:pPr>
            <a:r>
              <a:rPr lang="tr-TR" dirty="0" smtClean="0">
                <a:solidFill>
                  <a:schemeClr val="accent3">
                    <a:lumMod val="50000"/>
                  </a:schemeClr>
                </a:solidFill>
              </a:rPr>
              <a:t> BİRİMİMİZ TARAFINDAN ODAYA KAYIT İŞLEMİ İÇİN GEREKLİ EVRAKLARIN İNCELENİP UYGUNLUĞUNU TESPİT ETTİKTEN SONRA DOSYASI AÇILARAK TESCİLİNE BAŞLANIR.</a:t>
            </a:r>
          </a:p>
          <a:p>
            <a:r>
              <a:rPr lang="tr-TR" dirty="0" smtClean="0">
                <a:solidFill>
                  <a:schemeClr val="accent3">
                    <a:lumMod val="50000"/>
                  </a:schemeClr>
                </a:solidFill>
              </a:rPr>
              <a:t>(ÜYENİN ODA KAYDINA ESAS TEŞKİL EDEN BELGELER İLE ÜYEYE İLİŞKİN DİĞER BELGELER BU DOSYADA MUHAFAZA EDİLİR. )</a:t>
            </a:r>
            <a:endParaRPr lang="tr-TR" dirty="0" smtClean="0"/>
          </a:p>
          <a:p>
            <a:pPr>
              <a:buFont typeface="Arial" pitchFamily="34" charset="0"/>
              <a:buChar char="•"/>
            </a:pPr>
            <a:r>
              <a:rPr lang="tr-TR" dirty="0" smtClean="0">
                <a:solidFill>
                  <a:schemeClr val="accent3">
                    <a:lumMod val="50000"/>
                  </a:schemeClr>
                </a:solidFill>
              </a:rPr>
              <a:t> ODA  SİCİL NUMARASI İLE NACESİ BELİRLENİR. </a:t>
            </a:r>
          </a:p>
          <a:p>
            <a:pPr>
              <a:buFont typeface="Arial" pitchFamily="34" charset="0"/>
              <a:buChar char="•"/>
            </a:pPr>
            <a:r>
              <a:rPr lang="tr-TR" dirty="0" smtClean="0">
                <a:solidFill>
                  <a:schemeClr val="accent3">
                    <a:lumMod val="50000"/>
                  </a:schemeClr>
                </a:solidFill>
              </a:rPr>
              <a:t> ÜYENİN ODA SİCİL NUMARASI İLE TİCARET SİCİLİ NUMARASI DOSYA ÜZERİNE YAZILIR.</a:t>
            </a:r>
          </a:p>
          <a:p>
            <a:pPr>
              <a:buFont typeface="Arial" pitchFamily="34" charset="0"/>
              <a:buChar char="•"/>
            </a:pPr>
            <a:r>
              <a:rPr lang="tr-TR" dirty="0" smtClean="0">
                <a:solidFill>
                  <a:schemeClr val="accent3">
                    <a:lumMod val="50000"/>
                  </a:schemeClr>
                </a:solidFill>
              </a:rPr>
              <a:t> TOBB NET’ E YENİ KAYIT YAPILIR. </a:t>
            </a:r>
          </a:p>
          <a:p>
            <a:pPr>
              <a:buFont typeface="Arial" pitchFamily="34" charset="0"/>
              <a:buChar char="•"/>
            </a:pPr>
            <a:r>
              <a:rPr lang="tr-TR" dirty="0" smtClean="0">
                <a:solidFill>
                  <a:schemeClr val="accent3">
                    <a:lumMod val="50000"/>
                  </a:schemeClr>
                </a:solidFill>
              </a:rPr>
              <a:t> ÜYE’YE KAYDOLDUĞUNA DAİR TEBLİGAT VE ODAYA KAYIT OLDUĞUNA DAİR SİCİL KAYIT SURETİ VERİLEREK KAYIT İŞLEMİ TAMAMLANMIŞ OLUR</a:t>
            </a:r>
            <a:r>
              <a:rPr lang="tr-TR" dirty="0" smtClean="0"/>
              <a:t>.</a:t>
            </a:r>
            <a:endParaRPr lang="tr-TR" dirty="0" smtClean="0">
              <a:solidFill>
                <a:schemeClr val="accent6">
                  <a:lumMod val="75000"/>
                </a:schemeClr>
              </a:solidFill>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tr-TR" b="1" dirty="0" smtClean="0">
                <a:solidFill>
                  <a:schemeClr val="accent3">
                    <a:lumMod val="50000"/>
                  </a:schemeClr>
                </a:solidFill>
              </a:rPr>
              <a:t>TESCİL</a:t>
            </a:r>
            <a:r>
              <a:rPr lang="tr-TR" b="1" dirty="0" smtClean="0">
                <a:solidFill>
                  <a:srgbClr val="7030A0"/>
                </a:solidFill>
              </a:rPr>
              <a:t> </a:t>
            </a:r>
            <a:r>
              <a:rPr lang="tr-TR" b="1" dirty="0" smtClean="0">
                <a:solidFill>
                  <a:schemeClr val="accent3">
                    <a:lumMod val="50000"/>
                  </a:schemeClr>
                </a:solidFill>
              </a:rPr>
              <a:t>İŞLEMLERİ</a:t>
            </a:r>
            <a:endParaRPr lang="tr-TR"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1477328"/>
          </a:xfrm>
          <a:prstGeom prst="rect">
            <a:avLst/>
          </a:prstGeom>
          <a:noFill/>
        </p:spPr>
        <p:txBody>
          <a:bodyPr wrap="square" rtlCol="0">
            <a:spAutoFit/>
          </a:bodyPr>
          <a:lstStyle/>
          <a:p>
            <a:r>
              <a:rPr lang="tr-TR" dirty="0" smtClean="0">
                <a:solidFill>
                  <a:schemeClr val="accent3">
                    <a:lumMod val="50000"/>
                  </a:schemeClr>
                </a:solidFill>
              </a:rPr>
              <a:t>TESCİL BAŞVURULARI (ADRES DEĞİŞİKLİĞİ , HİSSE DEVRİ, İMZA YETKİSİ V.B.) GERÇEK VE TÜZEL KİŞİLERDEN DİLEKÇE ALINMASI, EVRAKLARIN İNCELENMESİ, EKSİK İSE TAMAMLATILMASI VE TOBB NET ÜYE MODÜLÜ’NE GİRİŞİN YAPILMASI (EĞER ÜYE TALEP EDERSE SİCİL KAYIT SURETİ ,FAALİYET BELGESİ … GİBİ ÇIKTILARIN ALINARAK ÜYEYE VERİLİR.) TAMAMLANIR.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tr-TR" sz="2400" b="1" dirty="0" smtClean="0">
                <a:solidFill>
                  <a:schemeClr val="accent3">
                    <a:lumMod val="50000"/>
                  </a:schemeClr>
                </a:solidFill>
              </a:rPr>
              <a:t>BİRİMİMİZİN DÜZENLEMİŞ OLDUĞU BELGE HİZMETLERİ</a:t>
            </a:r>
            <a:endParaRPr lang="tr-TR" sz="2400"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3416320"/>
          </a:xfrm>
          <a:prstGeom prst="rect">
            <a:avLst/>
          </a:prstGeom>
          <a:noFill/>
        </p:spPr>
        <p:txBody>
          <a:bodyPr wrap="square" rtlCol="0">
            <a:spAutoFit/>
          </a:bodyPr>
          <a:lstStyle/>
          <a:p>
            <a:r>
              <a:rPr lang="tr-TR" dirty="0" smtClean="0">
                <a:solidFill>
                  <a:schemeClr val="accent3">
                    <a:lumMod val="50000"/>
                  </a:schemeClr>
                </a:solidFill>
              </a:rPr>
              <a:t>DİĞER KURUM VE KURULUŞLARDA KULLANILMAK İÇİN</a:t>
            </a:r>
            <a:r>
              <a:rPr lang="tr-TR" b="1" dirty="0" smtClean="0">
                <a:solidFill>
                  <a:schemeClr val="accent3">
                    <a:lumMod val="50000"/>
                  </a:schemeClr>
                </a:solidFill>
              </a:rPr>
              <a:t> </a:t>
            </a:r>
            <a:r>
              <a:rPr lang="tr-TR" dirty="0" smtClean="0">
                <a:solidFill>
                  <a:schemeClr val="accent3">
                    <a:lumMod val="50000"/>
                  </a:schemeClr>
                </a:solidFill>
              </a:rPr>
              <a:t>TALEP ÜZERİNE;</a:t>
            </a:r>
          </a:p>
          <a:p>
            <a:endParaRPr lang="tr-TR" dirty="0" smtClean="0">
              <a:solidFill>
                <a:schemeClr val="accent3">
                  <a:lumMod val="50000"/>
                </a:schemeClr>
              </a:solidFill>
            </a:endParaRPr>
          </a:p>
          <a:p>
            <a:pPr>
              <a:buFont typeface="Arial" pitchFamily="34" charset="0"/>
              <a:buChar char="•"/>
            </a:pPr>
            <a:r>
              <a:rPr lang="tr-TR" dirty="0" smtClean="0">
                <a:solidFill>
                  <a:schemeClr val="accent3">
                    <a:lumMod val="50000"/>
                  </a:schemeClr>
                </a:solidFill>
              </a:rPr>
              <a:t> SİCİL KAYIT SURETİ, </a:t>
            </a:r>
          </a:p>
          <a:p>
            <a:pPr>
              <a:buFont typeface="Arial" pitchFamily="34" charset="0"/>
              <a:buChar char="•"/>
            </a:pPr>
            <a:r>
              <a:rPr lang="tr-TR" dirty="0" smtClean="0">
                <a:solidFill>
                  <a:schemeClr val="accent3">
                    <a:lumMod val="50000"/>
                  </a:schemeClr>
                </a:solidFill>
              </a:rPr>
              <a:t> FAALİYET BELGESİ ,</a:t>
            </a:r>
          </a:p>
          <a:p>
            <a:pPr>
              <a:buFont typeface="Arial" pitchFamily="34" charset="0"/>
              <a:buChar char="•"/>
            </a:pPr>
            <a:r>
              <a:rPr lang="tr-TR" dirty="0" smtClean="0">
                <a:solidFill>
                  <a:schemeClr val="accent3">
                    <a:lumMod val="50000"/>
                  </a:schemeClr>
                </a:solidFill>
              </a:rPr>
              <a:t> İHALE DURUM BELGESİ ,</a:t>
            </a:r>
          </a:p>
          <a:p>
            <a:pPr>
              <a:buFont typeface="Arial" pitchFamily="34" charset="0"/>
              <a:buChar char="•"/>
            </a:pPr>
            <a:r>
              <a:rPr lang="tr-TR" dirty="0" smtClean="0">
                <a:solidFill>
                  <a:schemeClr val="accent3">
                    <a:lumMod val="50000"/>
                  </a:schemeClr>
                </a:solidFill>
              </a:rPr>
              <a:t> MÜTEAHHİTLİK BELGESİ, </a:t>
            </a:r>
          </a:p>
          <a:p>
            <a:pPr>
              <a:buFont typeface="Arial" pitchFamily="34" charset="0"/>
              <a:buChar char="•"/>
            </a:pPr>
            <a:r>
              <a:rPr lang="tr-TR" dirty="0" smtClean="0">
                <a:solidFill>
                  <a:schemeClr val="accent3">
                    <a:lumMod val="50000"/>
                  </a:schemeClr>
                </a:solidFill>
              </a:rPr>
              <a:t> ORTAKLIK TEYİD BELGESİ, </a:t>
            </a:r>
          </a:p>
          <a:p>
            <a:pPr>
              <a:buFont typeface="Arial" pitchFamily="34" charset="0"/>
              <a:buChar char="•"/>
            </a:pPr>
            <a:r>
              <a:rPr lang="tr-TR" dirty="0" smtClean="0">
                <a:solidFill>
                  <a:schemeClr val="accent3">
                    <a:lumMod val="50000"/>
                  </a:schemeClr>
                </a:solidFill>
              </a:rPr>
              <a:t> YERLİ İSTEKLİ BELGESİ,</a:t>
            </a:r>
          </a:p>
          <a:p>
            <a:pPr>
              <a:buFont typeface="Arial" pitchFamily="34" charset="0"/>
              <a:buChar char="•"/>
            </a:pPr>
            <a:r>
              <a:rPr lang="tr-TR" dirty="0" smtClean="0">
                <a:solidFill>
                  <a:schemeClr val="accent3">
                    <a:lumMod val="50000"/>
                  </a:schemeClr>
                </a:solidFill>
              </a:rPr>
              <a:t> DOCUMENT II, </a:t>
            </a:r>
          </a:p>
          <a:p>
            <a:pPr>
              <a:buFont typeface="Arial" pitchFamily="34" charset="0"/>
              <a:buChar char="•"/>
            </a:pPr>
            <a:r>
              <a:rPr lang="tr-TR" dirty="0" smtClean="0">
                <a:solidFill>
                  <a:schemeClr val="accent3">
                    <a:lumMod val="50000"/>
                  </a:schemeClr>
                </a:solidFill>
              </a:rPr>
              <a:t> REGİSTRY DOCUMENT… </a:t>
            </a:r>
          </a:p>
          <a:p>
            <a:pPr>
              <a:buFont typeface="Arial" pitchFamily="34" charset="0"/>
              <a:buChar char="•"/>
            </a:pPr>
            <a:endParaRPr lang="tr-TR" dirty="0" smtClean="0">
              <a:solidFill>
                <a:schemeClr val="accent3">
                  <a:lumMod val="50000"/>
                </a:schemeClr>
              </a:solidFill>
            </a:endParaRPr>
          </a:p>
          <a:p>
            <a:r>
              <a:rPr lang="tr-TR" dirty="0" smtClean="0">
                <a:solidFill>
                  <a:schemeClr val="accent3">
                    <a:lumMod val="50000"/>
                  </a:schemeClr>
                </a:solidFill>
              </a:rPr>
              <a:t>GİBİ BELGELER DÜZENLENEREK ÜYEYE TESLİM EDİLİR.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tr-TR" sz="2400" b="1" dirty="0" smtClean="0">
                <a:solidFill>
                  <a:schemeClr val="accent3">
                    <a:lumMod val="50000"/>
                  </a:schemeClr>
                </a:solidFill>
              </a:rPr>
              <a:t>SOSYAL GÜVENLİK KURUMU BELGELERİ</a:t>
            </a:r>
            <a:endParaRPr lang="tr-TR" sz="2400"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2564904"/>
            <a:ext cx="8208912" cy="923330"/>
          </a:xfrm>
          <a:prstGeom prst="rect">
            <a:avLst/>
          </a:prstGeom>
          <a:noFill/>
        </p:spPr>
        <p:txBody>
          <a:bodyPr wrap="square" rtlCol="0">
            <a:spAutoFit/>
          </a:bodyPr>
          <a:lstStyle/>
          <a:p>
            <a:r>
              <a:rPr lang="tr-TR" dirty="0" smtClean="0">
                <a:solidFill>
                  <a:schemeClr val="accent3">
                    <a:lumMod val="50000"/>
                  </a:schemeClr>
                </a:solidFill>
              </a:rPr>
              <a:t>SGK’ DAN EMEKLİ VEYA DURUM BİLDİRİMİ İSTENEN ORTAKLARIN YADA İŞLETME SAHİPLERİNİN KAYIT BAŞLANGIÇ VE BİTİŞ TARİHLERİNİN SİSTEMDEN KONTROL EDİLEREK DOLDURULUR VE ONAYLANARAK TESLİMİ GERÇEKLEŞTİRİLİR..</a:t>
            </a:r>
            <a:endParaRPr lang="tr-TR" dirty="0"/>
          </a:p>
        </p:txBody>
      </p:sp>
      <p:pic>
        <p:nvPicPr>
          <p:cNvPr id="7" name="Picture 6" descr="images (1).jpg"/>
          <p:cNvPicPr>
            <a:picLocks noChangeAspect="1"/>
          </p:cNvPicPr>
          <p:nvPr/>
        </p:nvPicPr>
        <p:blipFill>
          <a:blip r:embed="rId2" cstate="print"/>
          <a:stretch>
            <a:fillRect/>
          </a:stretch>
        </p:blipFill>
        <p:spPr>
          <a:xfrm>
            <a:off x="3203848" y="4509120"/>
            <a:ext cx="2857500" cy="1600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tr-TR" sz="2400" b="1" dirty="0" smtClean="0">
                <a:solidFill>
                  <a:schemeClr val="accent3">
                    <a:lumMod val="50000"/>
                  </a:schemeClr>
                </a:solidFill>
              </a:rPr>
              <a:t>ASKI İŞLEMİ</a:t>
            </a:r>
            <a:endParaRPr lang="tr-TR" sz="2400"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1200329"/>
          </a:xfrm>
          <a:prstGeom prst="rect">
            <a:avLst/>
          </a:prstGeom>
          <a:noFill/>
        </p:spPr>
        <p:txBody>
          <a:bodyPr wrap="square" rtlCol="0">
            <a:spAutoFit/>
          </a:bodyPr>
          <a:lstStyle/>
          <a:p>
            <a:r>
              <a:rPr lang="tr-TR" dirty="0" smtClean="0">
                <a:solidFill>
                  <a:schemeClr val="accent3">
                    <a:lumMod val="50000"/>
                  </a:schemeClr>
                </a:solidFill>
              </a:rPr>
              <a:t>5174 SAYILI YASANIN 10. MADDESİ GEREĞİNCE BORÇLARI DOLAYISIYLA YÖNETİM KURULU KARARI İLE ASKIYA ALINAN GERÇEK VE TÜZEL KİŞİLER, BORÇLARINI ODAMIZ VEZNESİNE  ÖDEDİKTEN SONRA ODA SİCİL BİRİMİ TARAFINDAN TOBB NET ÜYE MODÜLÜNDEN  ASKIDAN KALDIRILARAK TEKRAR FAAL DURUMA GETİRİLİR.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tr-TR" sz="2400" b="1" dirty="0" smtClean="0">
                <a:solidFill>
                  <a:schemeClr val="accent3">
                    <a:lumMod val="50000"/>
                  </a:schemeClr>
                </a:solidFill>
              </a:rPr>
              <a:t>MERKEZ NAKLİ TESCİL İŞLEMLERİ</a:t>
            </a:r>
            <a:endParaRPr lang="tr-TR" sz="2400"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1754326"/>
          </a:xfrm>
          <a:prstGeom prst="rect">
            <a:avLst/>
          </a:prstGeom>
          <a:noFill/>
        </p:spPr>
        <p:txBody>
          <a:bodyPr wrap="square" rtlCol="0" anchor="t">
            <a:spAutoFit/>
          </a:bodyPr>
          <a:lstStyle/>
          <a:p>
            <a:r>
              <a:rPr lang="tr-TR" dirty="0" smtClean="0">
                <a:solidFill>
                  <a:schemeClr val="accent3">
                    <a:lumMod val="50000"/>
                  </a:schemeClr>
                </a:solidFill>
              </a:rPr>
              <a:t>MERKEZ NAKLİ İŞLEMLERİ , TİCARET SİCİL MÜDÜRLÜĞÜ 111.MADDEYE GÖRE ,ŞU ŞEKİLDE YAPILIR</a:t>
            </a:r>
          </a:p>
          <a:p>
            <a:endParaRPr lang="tr-TR" dirty="0" smtClean="0">
              <a:solidFill>
                <a:schemeClr val="accent3">
                  <a:lumMod val="50000"/>
                </a:schemeClr>
              </a:solidFill>
            </a:endParaRPr>
          </a:p>
          <a:p>
            <a:r>
              <a:rPr lang="tr-TR" dirty="0" smtClean="0">
                <a:solidFill>
                  <a:schemeClr val="accent3">
                    <a:lumMod val="50000"/>
                  </a:schemeClr>
                </a:solidFill>
              </a:rPr>
              <a:t>NAKİL GELEN GERÇEK VE TÜZEL KİŞİLERDEN , NAKİL OLUNAN ODANIN TİCARET SİCİL MÜDÜRLÜĞÜ TARAFINDAN ONAY YAZISI BİR AY SÜREYLE BEKLENDİKTEN SONRA BİR KOPYASININ ODA SİCİL BİRİMİNE VERİLMESİ İLE GEREKLİ TESCİL İŞLEMİ YAPILIR</a:t>
            </a:r>
            <a:r>
              <a:rPr lang="tr-TR" b="1" dirty="0" smtClean="0">
                <a:solidFill>
                  <a:schemeClr val="accent3">
                    <a:lumMod val="50000"/>
                  </a:schemeClr>
                </a:solidFill>
              </a:rPr>
              <a: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tr-TR" sz="2400" b="1" dirty="0" smtClean="0">
                <a:solidFill>
                  <a:schemeClr val="accent3">
                    <a:lumMod val="50000"/>
                  </a:schemeClr>
                </a:solidFill>
              </a:rPr>
              <a:t>TERKİN İŞLEMLERİ</a:t>
            </a:r>
            <a:endParaRPr lang="tr-TR" sz="2400" b="1" dirty="0">
              <a:solidFill>
                <a:schemeClr val="accent3">
                  <a:lumMod val="50000"/>
                </a:schemeClr>
              </a:solidFill>
            </a:endParaRPr>
          </a:p>
        </p:txBody>
      </p:sp>
      <p:sp>
        <p:nvSpPr>
          <p:cNvPr id="7170" name="AutoShape 2"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IQEBAQEBQSEA8PDw8QEBAPEA8PDw8PFBAVFBQQFRIXGyYeFxkjGRQUHy8gIycpLCwsFR4xNTAqNSYrLCkBCQoKDgwOFw8PGikcHBwpKSkpLCkpKSkpKSksKSkpKSkpLCksKSkpKSkpKSkpLCwpKSwpKSksLCwpKSksLCwpLP/AABEIALgBEgMBIgACEQEDEQH/xAAcAAABBQEBAQAAAAAAAAAAAAAFAQIDBAYABwj/xAA8EAABAwIDBgQEAwgBBQEAAAABAAIDBBEFITEGEhNBUWEUInGBBxUykUKh8CNSU2JywdHhsSQzNILxFv/EABoBAAIDAQEAAAAAAAAAAAAAAAECAAMEBQb/xAAqEQACAgEEAQQCAQUBAAAAAAAAAQIRAwQSITETFCJBUWFxBSMygZGhFf/aAAwDAQACEQMRAD8A9H2022Zh7A1rRJUPF2MvYNHJzuy8WxzG6qufvVMjnjPdjBLYWX6MGV+5udc1rdoKV1VUSzuz33Hd7RjJo+wH3Ql+DW5JnEaNGW8Cmup1pXYYeiidhp6LPKBcpFTC4VtcJhyCztLS25LSYa6yXbQWw6yjBCE4vhwsUYhqMlSxOcWSyIjzfGaSxKy1W2xWzx5+ZWNrNUidDspXUrXKByRrlsxzKJxLoSgKBsinYVqRRQ8RpwgU0DERhpgU1ABHCK4RlHvAJDh6BAII13DRk4ekNCjRASI1I2JX/BJ7aRAhTZCpm0quMpVOynUCUm0KlZhyJRwK3FThQAHbhV1K3B+y0MNIFeiogoEygwTsnjA1s46AKwzDwoAw3yFJ/wDnuy37cOCkGGhAJgKfCZInCSJzo3tzDmOLSPsvSdjdr5XlsFXYvOTJtC89HAZX7qAYUE5uFAZjUaINJks3eS5CY8WsBcXNhc9TbMrlTtYbM+/DhoAqsuGDoiLqsJpmBVpEBZMLHRQHCh0R5zgmboS0NYB+V9lYiorIxwwlEYVbiNYNLSAg2K1BAK0lRGLLOYrCqpwHTMXiMhJKCzUZK09TQXKt4fgJeQACSdANSs7jRYmYOXDyFVfTr0DaDZySBt3xuaNLkGyzBw5xzsnhFtgbQFjiKtRxFEfltkogsurgxX2ZZyIqcFFaZyipIQSi/gxurorRNq0zHLUKLpiRWU7YwhLpyw2VmGtWOWNxdGhTTCHASGlTY6lTtkS7Q2V/CJzaRWmuUrEu1hsqeESimV8WTgApRLKjIFZiiUzWBSBiFEHRBXYnKqxqmapRAhG9TseEOa9StmQogTY8KZrwhLZlKKhCiBZrwnhwQjxKcKxSiWFrhchXjVylEsybcf7qZmPLER1SnbVqmy2jbx41fmp48WWIZXd1aixBCw7TdRYipxXhYuHE1aZifdLYaNLUVV0HrZwVWOJKlVVF0thomijBct9sVRNAe/8AECB6BeZU1bY5rR0GOPis6M2PPoVU2rGa4PQtoaRstPIx4uHCw9b5LEv2RDW6I7hWJPqCHSG9tAMgEf8ADAhaYKkUM8lxHALaBAKrDCCvZMQwgEHJZHFMGsTktEZUIedOgLTcclbjxE2sUUq8OtfJCqilsulp9Q0ZsuJSKVQ/eK6LJOtZc0hbNinyZnJwLkMiuxOVCJqIQBCWl+iR1CZYaFIAVJDHdW2Ul1Q9PRd5UUw5PD1c+XlNNEUPAHykTZVK2VM8GUpp3JfTE8yJ2yqRsqqiMhOAKX0zD5kXRKpGyqgCU8OKV6ZjeaJeEieHqgJFI1xS+nkHyot7yUPVUuK4PKV4JB8iLm+kVXeKVDwyDvR5I2pTxVJfAFIKIrlG0eKtStrFD4Qpwp0AlqKtKvQVhQtkanY6yFBCzalPMt0LFRZL4tCiF17s0Xo3XAWYfVolh1dlZUy4HRv8Aq902W3oqgELynDayxC22EYhotsPdEyyVM1bowULr8MDgUQpp94KdzLhS6Aee4pguqyWJ0Nrr2GtoQ4FY3GsH1KujMSjzCoprKk4lqN43OyMkXzWbmxEFaYaxQfLFlh3IOYbMHZHqjkVF0Xn7MVMbg4aArebMbRRTgNJ82WV12tPr4Zo0u0cDW6TJi98egnT0xCJU8KuRUYOYVhlNZJkzWY8eea7GRUqm+XgqaMWVqNYpZGbI5rBxwsdE35SjbGqVsYVT1EkW9me+UJpwdaYRBLwQp6qSJ42zKnBkz5MVruAFwpgp6yQvil9mSbhCeMNWq8MF3hAp6th8U/syxwwrvla1HhQkNKFPVMOyaMx8tXLT+FC5T1Ydszx52FKu/DFqTAFE+lC5jR6GzKuw9ROoOy1DqMKI0aFEszBoU00a0rqJQmiQoNmdfSqM0xWjdQqPwKVoZMzbqUp1OC1aP5cE1+FqqUR7IaGoIWuwis0WWbR2RGhlLU+N7eBJKz0bDqxHoJrhYfDqtaGiq9Fe1ZR0HSLrBfEvFDTxWaLlw16LV12Nsp4zJIfKAvOtr8cFey8Q8ujRqSVmnNx4XZZFXyzyarnc9xLjclV/COOei2dRsW6nhNRU3YNWh2RK8/xTGy5xDMmhVLktsuGnGhIVilw4tLZGOAN8swsq6VxzJN1zZHDmfuteLbF2VS54Pc9mtqbARy/UMr31WyjqQQD1XzRQ4zLE8ODr2IPmzvZet7Jbesq2kTFscjQBa/1ei7WPLHN+zgavQ7fdA9AE4UrZVnRXXzGicMRsrnp2zi+SnRpWTqZtSswMUUgxPuq3pWXR1FGnbVBSipCyrcVTnY00c1W9JI0xzmrFQE4ThYibaUN5hUjts0HVH/z5ssWoZ6O2YJ3ECwlJtg13NFqfGw5VT0U49jLUmk3wlDkDGJd08Yl3VPgkN6hBneXIR8wHVch4ZB9QjLOamWVmViY2JZ32d8gLUnDVnhJRGgQqGFRuhCtSvAQ2sqDyQCT8EJfDBV6UOKtWKDQRnh0vhlPGwlTtjQ2hsHmhTPBIqWJPDkqbSWQUr91GqKrQvwRKs0sJarBGX8boBUQuaehWK2YoHU1bGJD+wjfvkHQdFt2y5IDtNRf9JNKMnAZWWHI7kXRXBlfjT8QIqpraSnJLWO3nv0DjpYLxwlWa95MjvWys4HhBqH20aCLpoqiPjgquozYHW6WOjcVsqrBgxvlGiBSs3XdkbcXyHh9Ap9G4cklLUGN4cMiCEcBOoztyOhUMlGyoIDPJIfwnr2WzFNPrspken4FiAkgY7nZWpZx1WR2eqHQw7jwQWmxBXVu0Nl63DTxqUuDyWp07eVqJpXVgbzVSox4N5rE1O0JdoqT6p7yhLU41/byPj/j33Lg1tTtTbmhk+1jjoShUGGucUWo9nuqClmydKkaPHhxd8lN+JSyczZWKTDXuNySj1LhDWojFC1qtjgrmTsqlql1FUU8Ow1zbZlaKlcWqox/RTtBTT6oy3u5L/jSErcRKokJFn8cQcoJfM1yGWSqeKILZoZWqMOsrU8RCBY7UOYw7uq8zkVM9jHkIGYKvVVoAVDCad7mhz0RFADqq6CUGMdIVehoOqtMjA0CkawoEsY2ABO4ISTXCZFU9UCFqOIdFKIE2KYKwx91CFZ0Vk6J4Vksvqu8KFCDmkJzowVUkhI0UkbzzUIJO2wQzaCW9BOOdjb7InK/qgO0TxwnNB1VOSF+5FkJfB89VLfO4HW6LbOYqIXbrtCVX2goTFM6+jjcIWUgzPUmyCQXbmFNSx0e8BWxSFn8SA2ffu06+yw2zuPmM7jj5ScifZej4ZSwTMdJNK2JsbN85Xc7s0cyndSXJX0ZaXCYS9wp5o3De8jJTwpbXyBByuhWJ0L4nXewt53zGn4gdFcxGtie4tawFvV1jf2TaPFHRjcYTwr5wv8APEfQH6fZVbWiy7L+FY4JwIZrCTRkhy3/AOV3QqKuocy2xBB05qB+Fx1FzT/spucLjcE63Y7mPzRHBsV4jhBUjdqGCzHOy4zANL8yPzXoNBr1JLDl/wAM5Wq0zj/Uxg2n2fJOaMUuBNbqimmgSgEr0MMUI9I4082SXZHFTNapwRySBiW9lcZmmLmnBN3kgKgu0sRSIhC66Ehyljqt1VzhZZB12FzEmlllFT1ocpXTDmsvKNigpLgRcl4zeq5QniNTLWtvZUK2jEg0V1tGL3UzYwvNy5R30AbGMW5J0FSCUZlpQ7IqL5W0Ny1WZj2LG1pUzYwgs5fGbIjS1BIF1LJRZfCCmeDanGoASh19FAAuopHX8qnoWObqp5HW+o2VGs2hgi1cLoWN2Fg9KZLLD1/xCYLiMXQOp2ymk08vuq3kSCos9LnxKNmpH3QWt2sjbk03XnsmIPd9TifdRcRI8g6gbmbFJZW3YhVRTSyfUUKo8VlZYN83ZHKKSolt+zIRUrJVAPGtmhNHuuykAyOV153iODSQuIcDbqvdY9lZJHB0htZEJ9lYXttIATboE0YWw7j5sstNg1aJ4xA/KRmcbuTgOR7r06t+HMDrloH2Qd+w7YTe2mhstmLRubKp5VFGEqYXRucHDLqFCJui3eIYQ14/mt91m6rAyCUufRZMT/AIZoz6BbaojT7jktDheJw1W7BV3ZcjcqG2343ag56G/NAnYeRkonUzm6LG8bLk0epVOESwsDpPNfISNzZK3k7s+2rfdUrqX4VbZOdfDK4F8El+FN/DOojcenQ+yJbUYH4KbdveKTONxFszq0+i9D/H650seXh/DONrNJy5w/0CE0hK5RmZegRx2hwyXGRMNynNiREI3VCaakDUrqmi3hcaoJV0zwbE5JW6LccIy7Zooa1ozBSnEA/Lmg+HUxuM/wBWRVlA29+ajimuQb/G+B+8lUnhx1XJNiLfVL6PQuLZSMN0LhxAOGhvzbZSCV3LL1XkmeiCRNlC6psqbpP33W9TYIZiG1lNBq8E9G2KRpLsKDQ83JNkc1v1Ot7rAYn8THWtCy3d2SyuI7RTzZvcQegKzzyRXRYoNnqeIbVU8IzcC7sVmq74nG9om+5WCMoI5k9800v+6zSyssUEHMQ2snl+p1h0CFvnL8yST3VUDNFqDA5pcmMJvzsQEltjcIqjJTRZ6ZrX4b8O3GxmdYdAtThuykEIuGgkcyrI42BzR5/huBTTaNsL6lazDPh/exkPsFq6Zo+lg+wRWICMXd9lYlGP5EtsG4XsfFFY2HuEY4UcYsAPsqlRio5IfNXFxVqi5C2E5KgFVpJG+qHGU9UomWrHjRXKTLRmHJUMSzYbC5Upcmha4+3lFL5MDXOe1x3hZVOJvL0OooWv+oBCqrZSN2bTYrpw1MGqkjDPBJcxZjJaRrkjcPZzRyq2bez6TvdkOloJgc2kKxYtPJ3SKnkzx4slpwxn0gD/AJRjHdpJKnDnUoDXSgjdfICbNGdx35LP7hb9V1Mx6OfSY88VF8V9CYtTPFLd3+yOJp3GBwDXNaA4AlwJHO5UrGWT8koK1whtio/RkyT3NsQBPCRy66soobHKOWAOFinrrqC7qA5pXxO3hm3oiNNiDXdj3Urnj1KrSUIfnp6I0GU93Zd44XId8m/nK5SkLx9mywbaGKoBMZ83Npyc09whW1W0VVT/APaivHbOTW3smYrs82RwlhJhmbo5oyP9QUNPtW+I8CuYGOIsJB5o5B17LxUr6fB7NGIxDaKefN8hPYZBDXSk5re43sOyccWmcGuIvugeR3oeSxNVQPhduPaQ/wDdOZPp1WGcJxfJdFoi4lyEo1tr36Izhex1TUaM4bOsmV/bVa3CPh9Cz/vOMh6DJqCwykRzSMHSUrpDuxguPQC+a0uHfD6Z9jLaIH3NlvaGnhiG7EGC2u7bL3Q7F8ZmjlbHGwPBYXHJ1zZ1rApvCo9i72+hcM2PpobXAe/q7/CNsLWWGTW8gFlqSklk33EGznZtlJEjD/K5vJH8Hw57WAPeZCCSCQLgdFYqEY2XFyZOG0WdyL/K0+iKQYeXAGR1+2gUhpmOB4gDh+Y90Kq4pGf+O67RqyU5egdyU2yZOA2/EWRDdjFiqE9cXanNC4sZaXBkgMcn7r8g4/ynmrG/mfX2TxxIG4sMcfdIZM+6jZUJvFvnb3Pur0hbJDJkmseSmtOWed9FK1wAN8gP1mrYxYrZLGpAVTbV72UYv3OTfunCAk+c+wyarysnNWNB5j2Ue452pt2Cla0DTIJUUBiR04Cfug6hJdLvBMKRTYdG/wCpoKozbNRO0G6eyJl32SX6qyOSS6ZXKEX2jNVWypzLHX7IK+ncxxa4WIXoKo4nhbZmm2ThoVsw6tp1PoxZtMmriYspBKuxNhgduv15DmVVBc7XyD7krqqSfRynFrssOqAO56DVJZzs/pH5psUQGn3U29kjRW2IwAZfmpWOUIPRSXRYrHb65MslS0Dk0TTnbpkoKuBkrHMkAcx2RbYfcK9jFMYZpWHIB5tbocx+VvzVIDt915NJSR7OzOeCqcPJfSnjU+roHatHYohRYrTV7Rq2aM3DSd2aN3Yopf2QjGNmYqgh7TwZ233Jm6g9SOareNx65X0PuvsItxKWDKYGWPlMxtnD+tn9wrdXE2pg3WP8sli10ZGoz65jqFl4dpJ6R3Cr23YcmVLLlrvUIvT4e137eke1hed4280Uh/mZ17hRe5EfA+DAZd1rXygOa4F0kIfG51uRZewRmKjaHl53iS3dPmdu2626qhTYzYiOobwJXGzbu3o5P6X/ANkWEnII+NfAtsm4WnK3NTtkAGWqpGQaEqFz/YDl2SvDY24suqrnXLp3ULprm+g6qvY3yz536Jskm7z1S7doLJ6mJkjC1wDgciDn7oZiWEOMIjic9gaPwvIePRxUsmItY17rkmNpc5rPM8ADS3VD4dpi5glERfERcuikbJI1vPeZbl0F0HXyMrM/DPWUznNbIJr58GYFkludrnP1CKUW3Me9wqhrqd9s965HqbgFFZIY62NhBa6F9nA7t33vq0n6T3tdQ1uz5As0NqYv4NTnIOu5NrbsVbCLI5J9l+lxLji8Ni25G+4g3yOjQrccAvd5LzfVxyGfIclhxs9GZD4aV9FUWvwZfTlY5j7hWnYxiFITxoxURg5vYbmwt0C0Kuipx+jbNfYZfrIJHVB1PfL2WYw7buml8rncJ17Wk0BsMt4ZI6Ktrhdjg8EZFhDgb73TTknoraZadNfLS/8AtNdKeef6/wBqqXE2J6/3CUPt1/1Yf4TqIrZabJdOBHf9AKsx9iDrr/cf4T3TX/8Avp/lGhbLV7pQVUfVtY27jYcy42CqGtkkyiG4z+I8Z3/lZ/c2UogUkqmszcbA98z2A5quZJJPp/ZM6uzefRvJR09G0eY3e/Qvcbu9uQ15KzxABpy/QUoBHJhUbgQRcnVxzcT6oDXbMvaS5nmb05haMS35WKdvnqrMeaePplWTDDJ2ePY5hE0TnSx727e5bnvN/wBJuGYlO/Qskt+EmzvZetVVIyT6hfJY/Hvh3vEzUjuHIM9w5B/UA8lpjqEnfKEeLetrp/kCjHw02mjfGefMBSzY9CAHBwI6A3P2VGnxZzHmCraY5G5He59Lq27B4pfwAlxABb5SSTYWI72W1TclcGmc+eKGOVZItfogO1cXR32XL0+i+C1Lwo98Hf4bN/P8e6N787rly3/KwXz/AMOh6CH0bLaDZ1tSA5pDZWiwcdHD90/rmsNiGGSwG0jCOjtWH3/suXLgabI09vwdSa+Spe/KylZGLX1PRcuXQZWJLTMkZuPAc06gi4WbqNmZ6NxmoXeU5ugdm08zZcuSSimGLaLuH7RRVQMNQ0Rv0dHJmL9irroZacXhPGjGsT3eYf0P/sVy5Lje5cjS9vRPSYsyX6SQ4fU1ws5p9Fa4n5Arly0xKpdlCsxlkThGc3lpdYEDyjnc5KF2IwzjhBxa94PlN2O/9Xf4SLlU+XRYlxYJgw+wdGwulDQRfiGEsPLJou71Kt4dgzGMAks+T8TwNwuHQ2OfulXKrxxQXJhykZYANAaG5AAWAHornF/4z7rly140qKZPkr1VLHK3dkaHN1FxmO46FDXUs8JvA7jMy/ZzGzwOjZP8rlyZxXZE2Upo6Wpduzxhsv7kjd14y5HnmqM2wjWEmlmkgzvYklt765WP5pFyaCskpNHA4lT6hlSwakZOKkp9tgCG1EUkB9C5vP0KVcnsiSYXpdoqd48sjOuZseR5+6d8wc/KEDdOXEd9NtPKNTy6LlygjVE8VKAQ5x4j733n8uwGgGattkvrquXKNUKSb2f6/XNIX8+65cgkQff9fr2XXvz9ly5AgjZOuazWL4ZXNeZqSdxbe4gfaw7NPTsuXJWWQdAGpxiWqe2mq6J08xO6OC0icHq3Igi3cC116H8O/heaaQVVS52QBgpnht4iQbulIJBd0AyHdKuWDU6mcVsjxfZf44t88npe6uXLlyy0/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6" name="TextBox 5"/>
          <p:cNvSpPr txBox="1"/>
          <p:nvPr/>
        </p:nvSpPr>
        <p:spPr>
          <a:xfrm>
            <a:off x="467544" y="1772816"/>
            <a:ext cx="8208912" cy="2585323"/>
          </a:xfrm>
          <a:prstGeom prst="rect">
            <a:avLst/>
          </a:prstGeom>
          <a:noFill/>
        </p:spPr>
        <p:txBody>
          <a:bodyPr wrap="square" rtlCol="0">
            <a:spAutoFit/>
          </a:bodyPr>
          <a:lstStyle/>
          <a:p>
            <a:r>
              <a:rPr lang="tr-TR" dirty="0" smtClean="0">
                <a:solidFill>
                  <a:schemeClr val="accent3">
                    <a:lumMod val="50000"/>
                  </a:schemeClr>
                </a:solidFill>
              </a:rPr>
              <a:t>TERKİN İŞLEMLERİ ŞAHISLARDA DİLEKÇE VE VERGİ KAYDININ SONLANDIRILDIĞINA DAİR BELGE İLE BAŞVURULARAK</a:t>
            </a:r>
            <a:r>
              <a:rPr lang="tr-TR" b="1" dirty="0" smtClean="0">
                <a:solidFill>
                  <a:schemeClr val="accent3">
                    <a:lumMod val="50000"/>
                  </a:schemeClr>
                </a:solidFill>
              </a:rPr>
              <a:t> ,</a:t>
            </a:r>
            <a:r>
              <a:rPr lang="tr-TR" dirty="0" smtClean="0">
                <a:solidFill>
                  <a:schemeClr val="accent3">
                    <a:lumMod val="50000"/>
                  </a:schemeClr>
                </a:solidFill>
              </a:rPr>
              <a:t>TÜZEL KİŞİLERDE İSE GENEL KURUL TUTANAĞI(A.Ş.VE KOOP,) VEYA KAPANIŞ KARAR ÖRNEĞİNİN ALINARAK TSM’YE GELEN TESCİL EVRAKLARININ BİR ÖRNEĞİNİN ODA SİCİL MEMURLUĞU TARAFINDAN TOBB NET ÜYE MODÜLÜNE İŞLEMİ GERÇEKLEŞTİRİLMİŞ OLUR.</a:t>
            </a:r>
          </a:p>
          <a:p>
            <a:endParaRPr lang="tr-TR" dirty="0" smtClean="0">
              <a:solidFill>
                <a:schemeClr val="accent3">
                  <a:lumMod val="50000"/>
                </a:schemeClr>
              </a:solidFill>
            </a:endParaRPr>
          </a:p>
          <a:p>
            <a:r>
              <a:rPr lang="tr-TR" dirty="0" smtClean="0">
                <a:solidFill>
                  <a:schemeClr val="accent3">
                    <a:lumMod val="50000"/>
                  </a:schemeClr>
                </a:solidFill>
              </a:rPr>
              <a:t>RESEN TERKİN İŞLEMLERİNDE İSE GENEL SEKRETERLİK TALİMATIYLA ODA SİCİLE VERİLEN LİSTELERİN TOBB NET ÜYE MODÜLÜNE İŞLENDİKTEN SONRA ARŞİVE KALDIRILIR</a:t>
            </a:r>
            <a:r>
              <a:rPr lang="tr-TR" b="1" dirty="0" smtClean="0">
                <a:solidFill>
                  <a:schemeClr val="accent3">
                    <a:lumMod val="50000"/>
                  </a:schemeClr>
                </a:solidFill>
              </a:rPr>
              <a:t>.</a:t>
            </a:r>
            <a:endParaRPr lang="tr-TR" dirty="0" smtClean="0">
              <a:solidFill>
                <a:schemeClr val="accent3">
                  <a:lumMod val="50000"/>
                </a:schemeClr>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454</Words>
  <Application>Microsoft Office PowerPoint</Application>
  <PresentationFormat>Ekran Gösterisi (4:3)</PresentationFormat>
  <Paragraphs>48</Paragraphs>
  <Slides>10</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PowerPoint Sunusu</vt:lpstr>
      <vt:lpstr>GÖREVİ</vt:lpstr>
      <vt:lpstr>ODAYA KAYIT İŞLEMLERİ </vt:lpstr>
      <vt:lpstr>TESCİL İŞLEMLERİ</vt:lpstr>
      <vt:lpstr>BİRİMİMİZİN DÜZENLEMİŞ OLDUĞU BELGE HİZMETLERİ</vt:lpstr>
      <vt:lpstr>SOSYAL GÜVENLİK KURUMU BELGELERİ</vt:lpstr>
      <vt:lpstr>ASKI İŞLEMİ</vt:lpstr>
      <vt:lpstr>MERKEZ NAKLİ TESCİL İŞLEMLERİ</vt:lpstr>
      <vt:lpstr>TERKİN İŞLEMLERİ</vt:lpstr>
      <vt:lpstr>NEREDEN ULAŞILIR?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MARMARİS TİCARET ODASI</dc:title>
  <dc:creator>Admin</dc:creator>
  <cp:lastModifiedBy>YASEMİN DEMİR</cp:lastModifiedBy>
  <cp:revision>38</cp:revision>
  <dcterms:created xsi:type="dcterms:W3CDTF">2014-11-20T12:26:09Z</dcterms:created>
  <dcterms:modified xsi:type="dcterms:W3CDTF">2019-02-18T06:24:40Z</dcterms:modified>
</cp:coreProperties>
</file>