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5" r:id="rId2"/>
    <p:sldId id="293" r:id="rId3"/>
    <p:sldId id="303" r:id="rId4"/>
    <p:sldId id="297" r:id="rId5"/>
    <p:sldId id="298" r:id="rId6"/>
    <p:sldId id="302" r:id="rId7"/>
    <p:sldId id="300" r:id="rId8"/>
    <p:sldId id="304" r:id="rId9"/>
    <p:sldId id="273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296" r:id="rId18"/>
  </p:sldIdLst>
  <p:sldSz cx="9144000" cy="6858000" type="screen4x3"/>
  <p:notesSz cx="6858000" cy="9144000"/>
  <p:defaultTextStyle>
    <a:lvl1pPr marL="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737" autoAdjust="0"/>
  </p:normalViewPr>
  <p:slideViewPr>
    <p:cSldViewPr>
      <p:cViewPr varScale="1">
        <p:scale>
          <a:sx n="71" d="100"/>
          <a:sy n="71" d="100"/>
        </p:scale>
        <p:origin x="-137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tr-TR" sz="1200"/>
            </a:lvl1pPr>
            <a:extLst/>
          </a:lstStyle>
          <a:p>
            <a:endParaRPr lang="tr-T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tr-TR" sz="1200"/>
            </a:lvl1pPr>
            <a:extLst/>
          </a:lstStyle>
          <a:p>
            <a:fld id="{6E7D018D-748F-47BF-843A-40349A141CAC}" type="datetimeFigureOut">
              <a:rPr lang="tr-TR" smtClean="0"/>
              <a:pPr/>
              <a:t>16.01.2014</a:t>
            </a:fld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tr-TR" sz="1200"/>
            </a:lvl1pPr>
            <a:extLst/>
          </a:lstStyle>
          <a:p>
            <a:endParaRPr lang="tr-T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tr-TR" sz="1200"/>
            </a:lvl1pPr>
            <a:extLst/>
          </a:lstStyle>
          <a:p>
            <a:fld id="{04AC5213-BACC-41AB-9B61-B40CF6C5296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9271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tr-TR" sz="1200"/>
            </a:lvl1pPr>
            <a:extLst/>
          </a:lstStyle>
          <a:p>
            <a:endParaRPr lang="tr-T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tr-TR" sz="1200"/>
            </a:lvl1pPr>
            <a:extLst/>
          </a:lstStyle>
          <a:p>
            <a:fld id="{23E9B8FB-2ABD-42C9-A6DA-A6789EAF441D}" type="datetimeFigureOut">
              <a:rPr lang="tr-TR"/>
              <a:pPr/>
              <a:t>16.01.2014</a:t>
            </a:fld>
            <a:endParaRPr lang="tr-T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tr-T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tr-TR" sz="1200"/>
            </a:lvl1pPr>
            <a:extLst/>
          </a:lstStyle>
          <a:p>
            <a:endParaRPr lang="tr-T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tr-TR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23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tr-TR" smtClean="0"/>
              <a:pPr/>
              <a:t>1</a:t>
            </a:fld>
            <a:endParaRPr lang="tr-T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10</a:t>
            </a:fld>
            <a:endParaRPr lang="tr-T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11</a:t>
            </a:fld>
            <a:endParaRPr lang="tr-T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12</a:t>
            </a:fld>
            <a:endParaRPr lang="tr-T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13</a:t>
            </a:fld>
            <a:endParaRPr lang="tr-T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14</a:t>
            </a:fld>
            <a:endParaRPr lang="tr-T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15</a:t>
            </a:fld>
            <a:endParaRPr lang="tr-T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16</a:t>
            </a:fld>
            <a:endParaRPr lang="tr-T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17</a:t>
            </a:fld>
            <a:endParaRPr lang="tr-T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2</a:t>
            </a:fld>
            <a:endParaRPr lang="tr-T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3</a:t>
            </a:fld>
            <a:endParaRPr lang="tr-T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4</a:t>
            </a:fld>
            <a:endParaRPr lang="tr-T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5</a:t>
            </a:fld>
            <a:endParaRPr lang="tr-T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6</a:t>
            </a:fld>
            <a:endParaRPr lang="tr-T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7</a:t>
            </a:fld>
            <a:endParaRPr lang="tr-T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8</a:t>
            </a:fld>
            <a:endParaRPr lang="tr-T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9</a:t>
            </a:fld>
            <a:endParaRPr 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üm Kapa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tr-TR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tr-TR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tr-TR"/>
              <a:t>Fotoğraf albümü başlığı eklemek için tıklatın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16.01.2014</a:t>
            </a:fld>
            <a:endParaRPr kumimoji="0" lang="tr-TR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chemeClr val="bg1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tr-TR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tr-TR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tr-TR"/>
              <a:t>Tarihi ve ayrıntıları eklemek için tıklatın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Öğe, Yatay, Açıklama Yazıl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tr-TR" sz="2000" i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16.01.2014</a:t>
            </a:fld>
            <a:endParaRPr kumimoji="0" lang="tr-T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Öğe, Karış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16.01.2014</a:t>
            </a:fld>
            <a:endParaRPr kumimoji="0" lang="tr-T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Öğe, Dikey, Açıklama Yazıları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tr-TR" sz="16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r-TR" sz="16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tr-TR" sz="16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tr-TR" sz="16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16.01.2014</a:t>
            </a:fld>
            <a:endParaRPr kumimoji="0" lang="tr-T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Öğe, Yatay, Açıklama Yazıları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r-TR" sz="16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r-TR" sz="16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r-TR" sz="16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r-TR" sz="16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16.01.2014</a:t>
            </a:fld>
            <a:endParaRPr kumimoji="0" lang="tr-T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Öğe, Dikey, Büyük Açıklama Yazıl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r-TR" sz="28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16.01.2014</a:t>
            </a:fld>
            <a:endParaRPr kumimoji="0" lang="tr-T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Öğe: 1 Dikey, 3 Yat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16.01.2014</a:t>
            </a:fld>
            <a:endParaRPr kumimoji="0" lang="tr-T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Öğe: 3 Yatay, 2 Di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16.01.2014</a:t>
            </a:fld>
            <a:endParaRPr kumimoji="0" lang="tr-T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Öğe: 2 Yatay, 3 Di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16.01.2014</a:t>
            </a:fld>
            <a:endParaRPr kumimoji="0" lang="tr-TR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e, Açıklama Yazıl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tr-T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tr-TR" sz="2000" i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16.01.2014</a:t>
            </a:fld>
            <a:endParaRPr kumimoji="0" lang="tr-T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Öğe, Kare, Açıklama Yazıl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tr-TR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tr-T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tr-TR" sz="2000" i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tr-TR" sz="2000" i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16.01.2014</a:t>
            </a:fld>
            <a:endParaRPr kumimoji="0" lang="tr-T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tay, Açıklama Yazıl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tr-TR" sz="2400" i="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16.01.2014</a:t>
            </a:fld>
            <a:endParaRPr kumimoji="0" lang="tr-T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k, Açıklama Yazıl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tr-T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tr-TR" sz="2000" i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16.01.2014</a:t>
            </a:fld>
            <a:endParaRPr kumimoji="0" lang="tr-T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tr-TR"/>
              <a:pPr/>
              <a:t>16.01.2014</a:t>
            </a:fld>
            <a:endParaRPr kumimoji="0"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tr-TR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tr-TR"/>
              <a:pPr/>
              <a:t>16.01.2014</a:t>
            </a:fld>
            <a:endParaRPr kumimoji="0"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tr-T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key, Açıklama Yazıl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tr-TR" sz="2000" i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16.01.2014</a:t>
            </a:fld>
            <a:endParaRPr kumimoji="0" lang="tr-T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tay, Tam Ek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tr-TR" i="0"/>
              <a:t>Tam sayfa resim eklemek için simgeyi tıklatın</a:t>
            </a:r>
            <a:endParaRPr kumimoji="0" lang="tr-TR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16.01.2014</a:t>
            </a:fld>
            <a:endParaRPr kumimoji="0" lang="tr-T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üm Bölüm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tr-TR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tr-TR"/>
              <a:t>Alt başlık eklemek için tıklatın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tr-TR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tr-TR"/>
              <a:t>Bölüm başlığı eklemek için tıklatın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16.01.2014</a:t>
            </a:fld>
            <a:endParaRPr kumimoji="0" lang="tr-TR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Öğe, Dikey, Açıklama Yazıl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r-TR" sz="18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r-TR" sz="18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16.01.2014</a:t>
            </a:fld>
            <a:endParaRPr kumimoji="0" lang="tr-T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Öğe, Yatay, Açıklama Yazıl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r-TR" sz="18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r-TR" sz="18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16.01.2014</a:t>
            </a:fld>
            <a:endParaRPr kumimoji="0" lang="tr-T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Öğe, Karışık, Açıklama Yazıl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r-TR" sz="2000" i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16.01.2014</a:t>
            </a:fld>
            <a:endParaRPr kumimoji="0" lang="tr-T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Öğe, Dikey, Açıklama Yazıları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tr-TR" sz="20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tr-TR" sz="20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tr-TR" sz="20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16.01.2014</a:t>
            </a:fld>
            <a:endParaRPr kumimoji="0" lang="tr-T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tr-TR" smtClean="0"/>
              <a:t>Asıl başlık stili için tıklatın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tr-TR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16.01.2014</a:t>
            </a:fld>
            <a:endParaRPr kumimoji="0" lang="tr-TR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tr-TR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tr-TR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tr-TR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tr-TR">
                <a:solidFill>
                  <a:schemeClr val="bg1"/>
                </a:solidFill>
              </a:rPr>
              <a:pPr/>
              <a:t>‹#›</a:t>
            </a:fld>
            <a:endParaRPr kumimoji="0" lang="tr-TR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tr-TR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tr-TR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tr-TR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tr-TR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tr-TR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tr-TR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y.yorulmaz@mto.org.tr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013176"/>
            <a:ext cx="8672946" cy="169242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b="1" dirty="0" smtClean="0"/>
              <a:t>DIŞ TİCARET BİRİMİ</a:t>
            </a:r>
          </a:p>
          <a:p>
            <a:pPr algn="ctr"/>
            <a:r>
              <a:rPr lang="tr-TR" sz="4400" b="1" dirty="0" smtClean="0"/>
              <a:t>DEİK TEMSİLCİLİĞİ</a:t>
            </a:r>
            <a:endParaRPr lang="tr-TR" sz="4400" b="1" dirty="0"/>
          </a:p>
        </p:txBody>
      </p:sp>
      <p:pic>
        <p:nvPicPr>
          <p:cNvPr id="11" name="İçerik Yer Tutucusu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11933" cy="1296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50" name="AutoShape 2" descr="data:image/jpeg;base64,/9j/4AAQSkZJRgABAQAAAQABAAD/2wCEAAkGBhMSERQUEhQVFRQUFBcWFRcWGBQVFBYUFxYVGBYXFxcXHSYfFxojGhUUHy8gIycpLCwsFR4xNTAqNSYrLCkBCQoKDgwOGg8PGi0kHyQsLCksKSwpKSwsLCwpLCwpLCwsKSwpLCwpKSwpLCwpLCwsLCwsLCkpKSksLCwsKSwsKf/AABEIALcBFAMBIgACEQEDEQH/xAAcAAAABwEBAAAAAAAAAAAAAAAAAQIDBAUGBwj/xABHEAABAwIDBAYIAwQJBAIDAAABAAIRAyEEEjEFQVFhBhMicYGRBzJSkqGxwdFCU/AUFWLhIyQzQ4KistLxF3KTwhZ0JVRj/8QAGgEAAgMBAQAAAAAAAAAAAAAAAAMBAgQFBv/EACkRAAICAgIBBAICAgMAAAAAAAABAhEDIRIxBBMiQVFxgaHRMmEzscH/2gAMAwEAAhEDEQA/AOIoJLUpAAQQQQAEcokYCADRIIIACNBBABBAI0EABGiRhAAhABLARhqAEhqGVPCmkliAGyEmE4QklACSESUUkoAJGiRoAJBBAIAACJGggAsqCEowEAEgjIRIABCKEaCAAggggAgEaCCAAggpmD2RVqxkYY9o2b5lAEOEpTsZsGvSEvpuj2m9pvfLdPFQAgAI0EEAEjQRoAJGUEEABKARIwEAKAT1NgTTQn6TUAS6GDzBRcYQx2WJ4960WxmZhG8ceCoekmDfSxL2vdTceyQ6mczC0tBAB4iQCNxBQVTIRqhIL0lCEFgZkESVCACRJUIigAkAjCCACQCOEEAEgjRFAAQKsMBsGvWvTpuLfaPZb5nXwVnU6C1w2c1Mu3tkj/MRdQ5JE0zNoKVjNl1aX9pTc3nqPMWUVSQBBGggA20idyfbg+J/XenM5nUR+tyscHTGjtIMk8OfAKrdAM4PCjMIaSdREkrf9H9hVXCXNgRvgmeYGirsBVY2LNA5cFrMFtZgaMozHuyhJWS2WcVQk7Oe3VvldQMb0bw9b+0pNJ9oDK/3m3Vu7ajzeAB3W804zaAPrNHgmLIJ4fTMLj/Rg03oVSDubUEjuzC48iqv/pnjONH3z/tXVGQbt0VpsuiDIJImOH1CYQpPo4yPRfjONH33f7Utvoqxh/HQ96p/sXdxgI/E74fZLbhRxd5qLJ5M4ZT9EeLOtSgO41D/AOqlM9DeJOtal4NqH6Lt7cMOLveKcFBvP3nfdRZNs4TtD0RV6VJ9TrmOyCYyPE3G/cqTCdDaj5mrTYGiSXTF16K2jhWupuF4i4kmWwQ7XkSe8Bc52Rgurq1WuE5HR32d9wlSm1JIaloxrfRvV/Op+677o/8Ap/Ubd2IptmALOHakRF9ZC6IGJdNgvInskeaj1GQYvDdDK7R/btJ0nKeITGL6BZndus0FxtIMk7wL/JbzIltaLyJkR3XB+ir6sieCObu9Fz/z2j/A7/ckf9NXDs/tDAXRAymSAdwzdy6RkR5RBEXMX7ifuo9WRfijmp9Fz/z2+4fumqvo4cJ/rFMuDS7LlMwOUyullqbxDBkNr3M/4SIQssg4o5hsLoFUxNYUxUDZBJORzogWtI1Wjd6EK3/7A/8AC/8A3La+jrY+VvWOF33/AMA0HiQPddxW56tvD4lWllaeiIRtbOGu9Clcf37f/G8fVMv9DWIH98z3Ki7qaLT/AMn7pt+Gbz94/dU9aQz00cId6IcQP72n7tT7JB9EuIn+1peVT7Lu5wTTx9533TGKwzGtNyTFu0T9VHrsn0kcXwXorvNatIG6m2CfF0x5LQYPolhqF2Umk+07tunkXaeC1D8K72XeRUV+NDbBozDUnj3Ks8zSCOOyIMG52g87JZ6PmLug91k3UxlR5sfKwQ/fNRtnXjjr5hI9VjeCK3GbHqN3Zhy+2qzmO6PUX+tTAPFvYPjGq27dsMdrLfiPghXYx4kw4fremxyspLGcuq9EGz2XujmAfigtZjsLDyGgxu1KC0c39ieJz2hSGouPCfCVMp3AsZB8Ad41UPD6AGwndY6K2wlA232t3fW6ezO2S8Ha5sN4sNOa0mBqCAQ4EcjIKxuIxJLuyRz7JBm/H7K72AHOhhkEaaz8EtxJTpGwZjuxljdE/reksKXQ2M8C58h/NKdhHt3SOWvl/wAqGmybJ2y9oupmNWnUcOYV3R2ix5iCOB1+SzVMKx2f63gUK+gf2XvWnj80M5mZ+aiSZt8pSof+gfumUhdslgnj80WGxXag8DHDmm2Hiqk4ohztdTEazO5VnotF2aB+0WDVw+azuLoNzuLbzF+I3fCB4IMaTc6/Ad3PmlEJDdjCPlUhrGZb+tB3nXcfpHNKYQBcA3G4Gwmb+SVmbawgGSIF7k+t5CIVgE9XT7N9xza3MWIvxnhuRtbTnlnO9127h9fBOGo2HQNdLC1vv80HVBJIAuCNND8foqtlkNBjIEm8idbibjyj4ontZNtJbvcNxzSbxdO0qgAIjWZsLiIAndGv6lK61sgxppZo/CBG+b3v5KLLEOq0SY03Jt1ObcVOD28LZpAjdvBvfh4JiFRv6LIucFiqdJgGYCw8BYAHd/MlSamLBaYM7vFZ4hJZWLJANjuO48jvGqqpWy1a0aGlXkTvvKTUqqDs9/YPefolPDibEeRn5q0kEWyR18b0VbGtY3NEncNB3kqE9jxrbw/mmsW6WHw+aU19DE38iNobcc5sNGWdTMmOXBUL3KRUcmHUXOs0d50AS0i7ZH/aC0yDdRa2ILiSTcqxfsoD1nx7rR/mUepsYH1XyeAcw/CJV6RXZXGol09q5W5Ym+spGKwb2a346g+RUCqVPGiLH2bazCcpFyPEEj6IKqoVAC8cHn4hp+qC0cUKcjPYIE3zb03ise67QbEn4braqPTqxeSD5+SkMwxcDIMneBpoY5LYZaF7LcSYaTeZ3wLXv5d61exi4PM2gRaxHed9lQYLBQ6M4FtBY8brT7PqZfZeQZNjB4A30hIyukXx05F5RptGWc2jiIO/+ZVrsyqXZpmABqZ4qi/aoDZj1Z/FeSbC/irrYb5pvPOPIfzScbfqVfwasiXp3XyG0Kfs8XPd9VDa1T8ALnwT49mKXRNOnj9FV7KxL3VGhzibE62VnXdDCeTj5Aqo2Bis9TuadwHDgETfvirGY17JOjQBUDjLj3O+RWgWeZqe77q2QTj+SYFKoUmZZc0HtR8lECltMUieaV1bGD/7JT9geQSThqY/APdCisxJP1Tr323/ABWSHlOTpjnjpWPGnS9ke5/JBtKl7Dfc/kkgg6/VLq1mhobAkuBJvMaW4BWjn5OgcKQl7KIjsD3P5I+rpewPdH1Qcxv6lNPb2mjcZVI57ZLjQtzaQ/ux7rUVJtImAweLW804MKCo+Np9WWkb5+SmGXlJIGqVkGtVAJ71Dr4m/iPr91GxGI7R7z81ExGI+bf9QTOOw5Gs2Y7snv8AonsVWyNLoDo3OEi9p8JnwVTsvFRPgpmPxI6p0HQT8Qr5EEGFRA7JztcXCSBPYsbHn3I8SOw7uKrNn4sl9zOh+MfVWOIqgB07xHmEhbSGlQ9Lw4kPHEfRNucITuCcMx7lS9jK0FT2W57ZEHszoDulTdnbEbUpNdmMPE6Uz82krK7X6c0cJUFFtI1C1resd19SnDiLgNEjSFqujVOnVwlOrmqQ6R2alQNF7eqYFjyVJRlGNspeyk2ph8udhJOUuaCbmIBCzLytVtlrW1nta7MOy4drMbggyTc3BWUetEdxRVmf2xiHMqdkG4BtxuPogp+LwwcZ5R8SgnqaoW0zJ0latqghoiCZOWbRxuq2lQn9X8FabPpFoJM5dIIFzzPdC1mWRJ2Xgh6wlpOjYkd8HzsVq9k0Kb4uXRzjluVNSwwIBu4EQAZGotIMkCwur3BFrB2o+APmlzKxlsuv/jeFeZLqum6rWA8ADCssHg6VGkWUy6CZ7TnvMmPxPk7lVUtq0/0QpLNq0+I82pPuvo0tqqslgKXgzE94Vc3aLOI8wp2AxDXB0EGDeDMWCbjTvYjI9E6thRUZDiQN+VxYdCIkbrpnZ2w6VF2ZhdMEdqo9wjuJhPCoE42oE7im7Fcn0OvNj3FZ+nr4D5hXdWqA033H5LODFjrC3g1h8HOI/wDVJyvaQzGtMsgU/XrhlAvdo2XHuAJPyUE4nkk7UxBOFc1ti4OaCToS10FL+H+C9i2/spp1nvfDHgPNw9zhu7OaRYARCfwtFzKTTUa5ueHtBOaGO9W9oP8ADeARdctwW23MxBcRJBIAIaQHA2JE3AMmOMXXTnbSfVFBjhAc5tMAkktbBFydT2VzJJ4mv9/6RpUW+yayTofgEdas/KG55GcWgWcJ/UKqZ0lp0bvpgge0SB8Cm9qYutihTrU5p0nHqmMDi6buBdNt7SB4qsMjVN/9L+iZRT0iYceZIDiY/hCMYwy29weAt4Ss5hqz2vqNJvA7VgLgGb+CTjcQWhrqbgSXta4TYTvB3aKsZzuv/F/QJKjoGzml5jOQeTGH5lNdK9nupspudUzS8tjK1sdkn8Pcq7o/to5GvEZh63Ijj8/FUnSvp26rEAZetsASQQGEB/KeAV/GnUvcv4DItaK/E1e0e8/NRK9Wx8PgQq6vtolx7I1nUqPX2qSHS38J3roclYvizZUK0BPOqh7S1xsbEXHxCrHYodWx3tAGO8JobSaP+QmNWrRCdMtsPs6k1wc2xH8VX73UvG1uyTrp9FRM2w0bviEuptthaWwbgjcszjKzQpKhYqy0IUcTlMlVjMW8Ds0nPHEB0fAJFXGVvyH+6/7LPOMuTobGSrZYYnGUzPYEnflaoD8RT3sEcIbChVcRW/JcPB32USpXq/lkeBTIxn9lZOP0T3Y5o9VgHcAPkob64J7yfiVDfUqeyfIpAqP9k+RT1FiW0SSUaiy/2T5FGrcQsosKQTpy105rSYLDQwlpJgGNOdxZUOz8NdpHfxWpwlOB9FplIycbI+Hw4NUXDd0ag6cdbfNbjYJpU9ajBI0kfL4pWwNiiqWWEktaP+4g624Bbij0WdTbJyQ0TY7h3tSckpNaQ3DjSlbZVUNoUPzWebfupVPEUXWbUaTwBB+qucLs2QDlsQCPV0KibUwwAEDedwWFzlHbs3JRlpFfUcz2v15qNTFN7jIa6LAkA9+qRiGQouAd2j3u+y2+PNy7MeeKi1RPOEp+wz3W/ZGMJS/LZ7rfsmW0g54Y1kudoBrvP0Kdr4Q0zD2FpiYNrfoLYjIwxhqX5bPcb9lWYzo9keKomXsDSPww14IIG71ip1F8uA5haR+Dz1cp0FJv+q65/l5HCUUjRgScXZiHUFWdLmv/AGYMYcpztJc4uY0Nv+McbCOa6hU6Ls1krI9McNkpGkcuR5ABO62aCPO6tDI74z1omUV2jmP/AMZrntB1CTfM1z3SeMhqeOzcZbNi4i4vWMEbxbW581Z7JwfVMILSbk6TyHhClF/8J8kxKD7RDlL7M9tHYeKpNaa+ILWOMNLmvIcYze1wE6bkhlDFZGhuOdkBlrQajWtMm4GaxufMq46T4x+JpMpuEBjw4GORbx4FQsI8MAaG2GilxjekQpOuys/dFZgMYkNB1y5hPeAbosRsbEsDTUrFocezmm5iRYEq/wCuadQmNsTiBTa4dlhkRMuMRHcrVGrohN2VFPB4gDs4m3J1Ro8k2cBUDmy9pvoMxJ+HNWgpuFhTdA07JTmEYC4DLDnENkgiAfBK9nyMtkfEbLIAJIk/hElwjedw80dHYpfYi0GTpA333WXTuj/QOnVZmqOJzRpFoJ3qftTopTo03ZdBTfrHslcrLmcblG+N1ZrhXT7MXtnZH7OxgaIa23wsZOuiqRiGjUgeLfutf0xpzg6DpnsUz8B91hBr4fVbcGRzx2xUlUtFzhcZT3vaP8Tfur3Zzmvu14dGsFpg+az/AFPV0jUIMAA7ovp81f7KOYA8QD53XM8rLUeUTfhjumHhm02lzZktcRv7/ZR4l1ON/wAf9qbwtCcRiBwc0+bZT+JwsR3hczJmfPs1xha6Mxi9p09zK3/jq/ViqMTtBvs1Pcf9lqNrvDHjMWhpB9YkGQRpHeqPFUwXAWhwJBk7u+F1cE00nRjy6dFFVxw9l/ulR3Y8Tdrh3iFd1tmjKXTIESNNSBx5rPbWblcOTnD7fJdPFKMtIxSVbH/3hyKCqTVQT+BSyds8jO6NAAB/mKvKNwsxs2pJcTx+gWmwRktHMfMK2TUheNaN/wBH8fSoOpvrODKYqkl26Q2G+boHitNiOlra9UtoVWOpEAWy3n1tbrD9XTexjKoa5sl0ESLEQY5FTKFI0KjQ6hTosFSrUDxkkk04ixtIcD3yqu3ik0Tr1FFlnTxeMAEYgtEw0Z8PEXgAnkFrdo0+y3jBnvsuUDFsqVadOpnLOtblygENOcXNtNRfcV1nabtO76rleVOaj7v0acUYqa4maxrVVbNdc/4v9Ss9oPVPsmpr3fVbfCdwbKeYvei72JiGtxlMvcGgB1zYXa8fVSulmOY+s0scHAUwJBkTmco3RV4OOHKm4/L7oummJBxHZIIFNosZEy+V010c+XyVtGt2m94V/U20GVi7/wDnTHjMrImtvUXFbQl7u9o8gsHl4+c1+B3jyqL/ACbE9L3da4z2S3KGzYRvHNUnSDage+m9xAAdmMmAAGO1O5UFfGkJplbrqlNkkSTpM+q7glOCim39Dk70bPAYsva4OqZadJrnOcBMFuo0kql27j2uaMj87OtaJgtnwIneio4ZmHs55MiC1xc6Z5ElVHSjFNFJoYOy59zECY0XOxOPNVY6XTNLSqNa7KDSDnCIBYCQdypOkuHFNmGcGthz2zAaCbAkHLqO9R+iGBFSvlNwxhe3d2g9t+65Q6XYR7H4Fwnq6nVMJmQKmYHst3HLJmNw7loxP3pWVmqXRZF4Di4BrQ3LfKGwbmbjlMqt2rtSKlN8g/0kueCCSYk6b1oNrYYNxLqTnOeTTb2nZcx/tJktAGnALKbcwrWGiGiGmtBFyLtPHklY9y7ZZ9GowGPNQBzKhLToQbc030q2b1dDrMzHHPTcQ3VpL4h2+YI+KY2RhRRpuLiAHPLmyQNQLX4kE+Kptt7Vpvw5FN+btyR6pZ/SAkFsRq43m8zdKxx9+totLosm9NKlOiWMcQXNIkWIkm44FSqPTR9SkGPOaGFsm5PYIk81zmti7hKpY+CL7/oU6XiRa/dkrJ8nQ9tbRFTAUeVNg8iFlW6juP0SW7RzYMCdG/Jyh4fGglvj9Fqwx4wa/IuW5I1WNfmwLhDrUh+FwbaPxRB0Vr0bM0qZ/gb8lXYnpDhv3c6l1jTVNMty7w4Hfw0+KldDqs4ekf4PqVyfNTWD9m3x/wDk/Ra4Kl/XK44spO+BCnYzD2UTBO//ACDhxwzT5Pj6q2xwELhZX7o/hG2MqfEy+2GHO0tYXnK/TL2bNOY5iLdmLSe0FkX493WU3PbIDnNhsCZERc6yFoemGLDKbXl2UAiTJFi0iDHEwsNV2tRFakc0tzBr4Ew0ubLjOsCT4L0vgQcsKZzvKfHIXWO29Syvpim5riCLlkSDvgrLdIHdr/E0+bR903jsaOuJBDhe4MtLpMOEboJUXamJziR7LfNp/kurjw8ZJoxc200RS9BM5kFtoTZJwFSPM/Oy0OzcYA4TuMrKYetCn0NowVWceREZUzomHxVF93Mk84P1V7s5mEMZqLT3tH3XM8Bt0TB8DuK0GytvNnLIndJXMz48lOmb8WSDe0dTweAwMD+gZMz6ql7T2gHOtwi/isJgelDAxrsw1gie/wCyVtbpEWOp1AQ6i8BpuAWPJ7LuLmmYPCAeK4jxZ3Km7RsjHFF8kW20MRY+KqNlVrHuH1UXH9IaUOHWNmDv5Ks2dt6kWwHCbW00716Lw4NQZzPLmnNF3iSCZkg6Wc4fIpljg0ED4mVWt2zTcC4OBA1TdDagfI0LSQRN7b+YK6COfLey0q4jsn9bwqk4ntH/ALh/pR4vHtDCS4CIm/NUb9pBpIcQO0IuDIjlolZNy/QzH/iWuIxk25pp+0Th3sqQHFpnLJEyCNY5rO1trjrGnKbd0+Ck7QxBfoDcjdPPcs2SLbp9GmHRY0NvurYlzm0wXubx3CN2ggBWO3MW99NueBL2gNB0AJg6WP8AJZvZDjSqF7muMsc2wMy4QNyeZiSQARUc4PaR2dWjUSdCkzxrkuPwWW+zoHQFn9YfwFItnsnR7OCX6QD/AFfZn/2aP+j+Sy3R7pTSwjiRSruJBEy0G7gTu0sEnpF0xGJp4ZjadUdRUa8lxBBytjsgCx70mGKSmn8DG1R0ba1OcXUIALsrAJ1uXix3LI9NMQ5lTDhoZmZWae17cHKHZfw8fBMu9I7TVNTqaxktMHLPZcTEjvhVW1+lArVm1W0qjSKrXmQHWADSBbWBZUhhlGSbQNqi86X4/NhgB1ZkgOB7Uy0jsiDvO+Fi8NVNOk+nLRnLCQZLzlc2wO6+48wrfEbfpvmaWI7UzZguVm8S09aXMbUDTucCXRbWBxWnBDjFxar5KS27JeLwcNDmunQREG+/VV73kETx/Win1do5KZtPjHLmqR+JzEWvO7RaMUW1sibov9n4j+rEcA75lRKTnBwIKawlXLSLC5suzBsHWZP1UYV3MMOEcjZQoO3RZSXyavZrqTj2mMJ3y0H5rc7HLQ0BkADQAQB3ALluC2g3eYK0+y9uBv4wR3j5rkeZ48pdG/BkSNrRqRtBh9rDOHk+fqrnaVfslc06O9KWvxFBpDh1LatN2aScturJMbwOe691q9odJaQFiT4H7Lj+R4c45Ixr4NmKUZe8h7RxlrjRY3bO2gJACkbb26XTEgcwR9Fj8ZjASbyu34XiNbkY/Iyr4CxOOJ3KE+tMpupVlNyu9GCRyZSbF5kEiUSuVHm4F0SAfBT9h9HKuKxFOhThr6ji1pqEsYCGudcwTo07kugzcZGb58VPpAxeLDfJkDWUqWShfM0XSj0VVtn4I4ivUouLcgLWF2Ylz2thstGaJmbGypNjvwRY5tRlU1oOQCS1wFyA4OlpgEi26N6rcZUfWp03ESQ03Jc6JM2k6pzBYUNLS5ons6y0g3m/A2vvuqzipabr8Flk47Q3ia9POQwvc0OOXtHT6jXcjqbRqGZeSDLcpjSBbRLqbIcDmYGkAAk3ZEtM5RN2jTjfRO1sGXf3YIbb1i25kmB+tynjElZXWmVriXbyEjqIM3g/NXLcHTsDTfJ4PPHS6PGbCAax4BGYgFpcc4kkCw1gCT8JVlSFuX2V+BaQ6Ghzs5DQN7s1ojv3jgrtuzG0CMx9Vo7IPrOgEucTBJknkPBdZ2V6NsK3C0ZaadVolxJkufIzBxnQmIjksv0v2FTp1W1G0mjrMwaC8/0dQtaKbi0O9RoJe61oF7rPLLuirnxezFVWuqAvc05AY0OUHWDulRn4gDRdJ6Vta+i2lnaHtDnEuE06mb1iHh0g5oIkXjy5ZVZ2+rNnEgDWJMRz3hRjlzL48qkVjnXHn4cVKq7SqNd2HubppF/NLcIaIvlAaJuYBdI7iXH9BRRhZuVpdPsamyU3bdf82p/kSv33iPzanlTUMYMJYwjeHxKrxh9Itsk/vzEfm1PKn9kh22a/5j/Kmm/2RnD4lJ/Y2c/h9kVD6/gNjv74r/m1P8iL971/zanmxNjBs5/BKOGZ7PzRUfr+A2B21K35tT3mhNO2lV/Nf7wSzhm8ERwjVNR+v4DYTsTNMgmSNbyfFMYV8OH63J12FA8dUmnRaDPDxVtUQ2S3VATz+Kk4Y5uw/KW8XmA3nOoHNT9rYmj+yYalRaA/+1qusC4hpptJtqf6Sb7ha8q49HuwHGvTfWpAh8dX1jM7Xg5w5wEwWtLSJvEm29Zsk4xg5Mnk/gl7H9FlLF0uswtcuHqltQBpL9/Vvsw5RJy3Nrwq7pF6OcVgcxzZ2tmHMa/KYuBIsCRNj7J5LveAwU0actDntDbuEOO/dp3cjxU7E4JtSGvuLWi2YEEOBOhBH6KRDJOSuyE6PKGC2vUpVTUntObluByP2Vzgek7iSarHVGBrpFMhrpixLiCA0b7LpXpK9HNN5bWw7WsqBxa8NaCaheWw94F3RpbSUz0F9GeGrYZj/wBpJeWOZVpgMlr5cHAg9oCdxAPNMahkf+Kcl8DYZpR1dI47jsU55MknvKr3tK3HpM6FU8BiKbKNUVOsY5zmtaB1ZBAAgOMTJN+CxlahoZ107lriklSFybkyPkKSWlO9SeKLq+aYUGspQSy1BBBOp4mOMc/iE5+2WMRMH+ShghG1wlUcUVotMBVDWiTECw/XJWdCmHHMNdBvtugFZzrB9u9OtxRboSlyg3tFXE1bMOX2i8tOm5sRfkQLfdXVHY1R7Jaw5TAJAJaXSR634dQPEBc/p7YeLhx5foqS/pfiS3L1rgLwBpfiFThIS8UvgG1OkNalVq0yymDTe5hlrp7LiOOq6di+jLcBkxFaqP6NrKvZBcQC5ga3L/EXRO7iuNV62Z7nvJc57i5xOrnOJLie8kqViNr1KhJfUc4kZSSSbRAHcNybOFqkMljtaO8Y/wBINHK4uPYBaBG90mGyBxF+EHQrIYnpqxxknO6o5uVrnEhuWxzAnsAyOZiSuYVca5xJJJnnwEfIAJvrYul+ghfoX2zc7U6WzUPakOIzQeyQ3McoGgBMeXNZ/H7RpPe54bBJtFjMyD3gQLKkNRJElXjiUehkcSRKZVJdbfc951Tj6t7frvUVr4sE410JjQ9aH5QDoTQcjzqtFh3MjlM50M6KCx5AtTMo5KKCx3q0ksKTmRFw4qCRJva8oUwBrlP/AHTl8QEDS/iTZJ0P/KsVZaYPC6nrGtJmzQLSP4hpE25ro3RvpLhsOKYLZFOepYT1j6b3Q6o9riM0Zs0A7ybmAuS065B5fqymYevm0sQNZ0AWbNic1t6K3R3rbXT0OoM6p3Vue9ocCYqinIzGNOV7a344zpn6U8Z+0u/Y8Q6nRawAjq6RBeCc852uM6DWDlWFoYqqHtLptMa6b/opdN+ZxcYAc4SI9XQT3mJ/UpGODxduws6bS20K1GgMbiXVXOZVFapTDaeQuc0MDWtaDPqzPArDdJ8VTp5+xmmoZcC5hLpJIGXT1dOBKhsxROVwfcCd4EaTHdA8uCqekOLJBb2gHEOy6jMCZLTu1Pml4sTeS2W5GnxG1GV2Vny1r6lFjSWgZmUgGgtBOonUcgss/Z+em6oXAZG+qOIIJmeId8FNwFdrGtdAfLGTpbSbaTb5o6+NDqb/AGZcMtgIDWtDQfdmeadji8baiRZnKgAjW4v33mEgqdiqOmh1Mj1YmdFFY20WvbgFuiyexgo0MqCuQNBKBQQQQHKEoIIAMORhBBABBqMkIIIAMuSUEEABrUoo0EEhtCWCggoAAKUAggoAASgggoLBhLCCCgELATrGBBBLkyw7+ytO4InbKaQYsfFBBJc2hnFMiYrZT2axA57kjDVmsuP8QP60QQWiLclsVKKRcYTaYcAI0Si0HTfc877/AAEIILLNKL0KUn0RT2TInsQOUHceI3Jh1XOQTbsyY4iQggnR6sgkvo5ZkwdTvEAE/fzKaqU4c0/hFiNbCJPeYQQVE2CFtpNzTJO7gLaiBpIjTgmjSYWaX1P68kEFNsZEYFJp3/CUEEE2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2" name="AutoShape 4" descr="data:image/jpeg;base64,/9j/4AAQSkZJRgABAQAAAQABAAD/2wCEAAkGBhMSERQUEhQVFRQUFBcWFRcWGBQVFBYUFxYVGBYXFxcXHSYfFxojGhUUHy8gIycpLCwsFR4xNTAqNSYrLCkBCQoKDgwOGg8PGi0kHyQsLCksKSwpKSwsLCwpLCwpLCwsKSwpLCwpKSwpLCwpLCwsLCwsLCkpKSksLCwsKSwsKf/AABEIALcBFAMBIgACEQEDEQH/xAAcAAAABwEBAAAAAAAAAAAAAAAAAQIDBAUGBwj/xABHEAABAwIDBAYIAwQJBAIDAAABAAIRAyEEEjEFQVFhBhMicYGRBzJSkqGxwdFCU/AUFWLhIyQzQ4KistLxF3KTwhZ0JVRj/8QAGgEAAgMBAQAAAAAAAAAAAAAAAAMBAgQFBv/EACkRAAICAgIBBAICAgMAAAAAAAABAhEDIRIxBBMiQVFxgaHRMmEzscH/2gAMAwEAAhEDEQA/AOIoJLUpAAQQQQAEcokYCADRIIIACNBBABBAI0EABGiRhAAhABLARhqAEhqGVPCmkliAGyEmE4QklACSESUUkoAJGiRoAJBBAIAACJGggAsqCEowEAEgjIRIABCKEaCAAggggAgEaCCAAggpmD2RVqxkYY9o2b5lAEOEpTsZsGvSEvpuj2m9pvfLdPFQAgAI0EEAEjQRoAJGUEEABKARIwEAKAT1NgTTQn6TUAS6GDzBRcYQx2WJ4960WxmZhG8ceCoekmDfSxL2vdTceyQ6mczC0tBAB4iQCNxBQVTIRqhIL0lCEFgZkESVCACRJUIigAkAjCCACQCOEEAEgjRFAAQKsMBsGvWvTpuLfaPZb5nXwVnU6C1w2c1Mu3tkj/MRdQ5JE0zNoKVjNl1aX9pTc3nqPMWUVSQBBGggA20idyfbg+J/XenM5nUR+tyscHTGjtIMk8OfAKrdAM4PCjMIaSdREkrf9H9hVXCXNgRvgmeYGirsBVY2LNA5cFrMFtZgaMozHuyhJWS2WcVQk7Oe3VvldQMb0bw9b+0pNJ9oDK/3m3Vu7ajzeAB3W804zaAPrNHgmLIJ4fTMLj/Rg03oVSDubUEjuzC48iqv/pnjONH3z/tXVGQbt0VpsuiDIJImOH1CYQpPo4yPRfjONH33f7Utvoqxh/HQ96p/sXdxgI/E74fZLbhRxd5qLJ5M4ZT9EeLOtSgO41D/AOqlM9DeJOtal4NqH6Lt7cMOLveKcFBvP3nfdRZNs4TtD0RV6VJ9TrmOyCYyPE3G/cqTCdDaj5mrTYGiSXTF16K2jhWupuF4i4kmWwQ7XkSe8Bc52Rgurq1WuE5HR32d9wlSm1JIaloxrfRvV/Op+677o/8Ap/Ubd2IptmALOHakRF9ZC6IGJdNgvInskeaj1GQYvDdDK7R/btJ0nKeITGL6BZndus0FxtIMk7wL/JbzIltaLyJkR3XB+ir6sieCObu9Fz/z2j/A7/ckf9NXDs/tDAXRAymSAdwzdy6RkR5RBEXMX7ifuo9WRfijmp9Fz/z2+4fumqvo4cJ/rFMuDS7LlMwOUyullqbxDBkNr3M/4SIQssg4o5hsLoFUxNYUxUDZBJORzogWtI1Wjd6EK3/7A/8AC/8A3La+jrY+VvWOF33/AMA0HiQPddxW56tvD4lWllaeiIRtbOGu9Clcf37f/G8fVMv9DWIH98z3Ki7qaLT/AMn7pt+Gbz94/dU9aQz00cId6IcQP72n7tT7JB9EuIn+1peVT7Lu5wTTx9533TGKwzGtNyTFu0T9VHrsn0kcXwXorvNatIG6m2CfF0x5LQYPolhqF2Umk+07tunkXaeC1D8K72XeRUV+NDbBozDUnj3Ks8zSCOOyIMG52g87JZ6PmLug91k3UxlR5sfKwQ/fNRtnXjjr5hI9VjeCK3GbHqN3Zhy+2qzmO6PUX+tTAPFvYPjGq27dsMdrLfiPghXYx4kw4fremxyspLGcuq9EGz2XujmAfigtZjsLDyGgxu1KC0c39ieJz2hSGouPCfCVMp3AsZB8Ad41UPD6AGwndY6K2wlA232t3fW6ezO2S8Ha5sN4sNOa0mBqCAQ4EcjIKxuIxJLuyRz7JBm/H7K72AHOhhkEaaz8EtxJTpGwZjuxljdE/reksKXQ2M8C58h/NKdhHt3SOWvl/wAqGmybJ2y9oupmNWnUcOYV3R2ix5iCOB1+SzVMKx2f63gUK+gf2XvWnj80M5mZ+aiSZt8pSof+gfumUhdslgnj80WGxXag8DHDmm2Hiqk4ohztdTEazO5VnotF2aB+0WDVw+azuLoNzuLbzF+I3fCB4IMaTc6/Ad3PmlEJDdjCPlUhrGZb+tB3nXcfpHNKYQBcA3G4Gwmb+SVmbawgGSIF7k+t5CIVgE9XT7N9xza3MWIvxnhuRtbTnlnO9127h9fBOGo2HQNdLC1vv80HVBJIAuCNND8foqtlkNBjIEm8idbibjyj4ontZNtJbvcNxzSbxdO0qgAIjWZsLiIAndGv6lK61sgxppZo/CBG+b3v5KLLEOq0SY03Jt1ObcVOD28LZpAjdvBvfh4JiFRv6LIucFiqdJgGYCw8BYAHd/MlSamLBaYM7vFZ4hJZWLJANjuO48jvGqqpWy1a0aGlXkTvvKTUqqDs9/YPefolPDibEeRn5q0kEWyR18b0VbGtY3NEncNB3kqE9jxrbw/mmsW6WHw+aU19DE38iNobcc5sNGWdTMmOXBUL3KRUcmHUXOs0d50AS0i7ZH/aC0yDdRa2ILiSTcqxfsoD1nx7rR/mUepsYH1XyeAcw/CJV6RXZXGol09q5W5Ym+spGKwb2a346g+RUCqVPGiLH2bazCcpFyPEEj6IKqoVAC8cHn4hp+qC0cUKcjPYIE3zb03ise67QbEn4braqPTqxeSD5+SkMwxcDIMneBpoY5LYZaF7LcSYaTeZ3wLXv5d61exi4PM2gRaxHed9lQYLBQ6M4FtBY8brT7PqZfZeQZNjB4A30hIyukXx05F5RptGWc2jiIO/+ZVrsyqXZpmABqZ4qi/aoDZj1Z/FeSbC/irrYb5pvPOPIfzScbfqVfwasiXp3XyG0Kfs8XPd9VDa1T8ALnwT49mKXRNOnj9FV7KxL3VGhzibE62VnXdDCeTj5Aqo2Bis9TuadwHDgETfvirGY17JOjQBUDjLj3O+RWgWeZqe77q2QTj+SYFKoUmZZc0HtR8lECltMUieaV1bGD/7JT9geQSThqY/APdCisxJP1Tr323/ABWSHlOTpjnjpWPGnS9ke5/JBtKl7Dfc/kkgg6/VLq1mhobAkuBJvMaW4BWjn5OgcKQl7KIjsD3P5I+rpewPdH1Qcxv6lNPb2mjcZVI57ZLjQtzaQ/ux7rUVJtImAweLW804MKCo+Np9WWkb5+SmGXlJIGqVkGtVAJ71Dr4m/iPr91GxGI7R7z81ExGI+bf9QTOOw5Gs2Y7snv8AonsVWyNLoDo3OEi9p8JnwVTsvFRPgpmPxI6p0HQT8Qr5EEGFRA7JztcXCSBPYsbHn3I8SOw7uKrNn4sl9zOh+MfVWOIqgB07xHmEhbSGlQ9Lw4kPHEfRNucITuCcMx7lS9jK0FT2W57ZEHszoDulTdnbEbUpNdmMPE6Uz82krK7X6c0cJUFFtI1C1resd19SnDiLgNEjSFqujVOnVwlOrmqQ6R2alQNF7eqYFjyVJRlGNspeyk2ph8udhJOUuaCbmIBCzLytVtlrW1nta7MOy4drMbggyTc3BWUetEdxRVmf2xiHMqdkG4BtxuPogp+LwwcZ5R8SgnqaoW0zJ0latqghoiCZOWbRxuq2lQn9X8FabPpFoJM5dIIFzzPdC1mWRJ2Xgh6wlpOjYkd8HzsVq9k0Kb4uXRzjluVNSwwIBu4EQAZGotIMkCwur3BFrB2o+APmlzKxlsuv/jeFeZLqum6rWA8ADCssHg6VGkWUy6CZ7TnvMmPxPk7lVUtq0/0QpLNq0+I82pPuvo0tqqslgKXgzE94Vc3aLOI8wp2AxDXB0EGDeDMWCbjTvYjI9E6thRUZDiQN+VxYdCIkbrpnZ2w6VF2ZhdMEdqo9wjuJhPCoE42oE7im7Fcn0OvNj3FZ+nr4D5hXdWqA033H5LODFjrC3g1h8HOI/wDVJyvaQzGtMsgU/XrhlAvdo2XHuAJPyUE4nkk7UxBOFc1ti4OaCToS10FL+H+C9i2/spp1nvfDHgPNw9zhu7OaRYARCfwtFzKTTUa5ueHtBOaGO9W9oP8ADeARdctwW23MxBcRJBIAIaQHA2JE3AMmOMXXTnbSfVFBjhAc5tMAkktbBFydT2VzJJ4mv9/6RpUW+yayTofgEdas/KG55GcWgWcJ/UKqZ0lp0bvpgge0SB8Cm9qYutihTrU5p0nHqmMDi6buBdNt7SB4qsMjVN/9L+iZRT0iYceZIDiY/hCMYwy29weAt4Ss5hqz2vqNJvA7VgLgGb+CTjcQWhrqbgSXta4TYTvB3aKsZzuv/F/QJKjoGzml5jOQeTGH5lNdK9nupspudUzS8tjK1sdkn8Pcq7o/to5GvEZh63Ijj8/FUnSvp26rEAZetsASQQGEB/KeAV/GnUvcv4DItaK/E1e0e8/NRK9Wx8PgQq6vtolx7I1nUqPX2qSHS38J3roclYvizZUK0BPOqh7S1xsbEXHxCrHYodWx3tAGO8JobSaP+QmNWrRCdMtsPs6k1wc2xH8VX73UvG1uyTrp9FRM2w0bviEuptthaWwbgjcszjKzQpKhYqy0IUcTlMlVjMW8Ds0nPHEB0fAJFXGVvyH+6/7LPOMuTobGSrZYYnGUzPYEnflaoD8RT3sEcIbChVcRW/JcPB32USpXq/lkeBTIxn9lZOP0T3Y5o9VgHcAPkob64J7yfiVDfUqeyfIpAqP9k+RT1FiW0SSUaiy/2T5FGrcQsosKQTpy105rSYLDQwlpJgGNOdxZUOz8NdpHfxWpwlOB9FplIycbI+Hw4NUXDd0ag6cdbfNbjYJpU9ajBI0kfL4pWwNiiqWWEktaP+4g624Bbij0WdTbJyQ0TY7h3tSckpNaQ3DjSlbZVUNoUPzWebfupVPEUXWbUaTwBB+qucLs2QDlsQCPV0KibUwwAEDedwWFzlHbs3JRlpFfUcz2v15qNTFN7jIa6LAkA9+qRiGQouAd2j3u+y2+PNy7MeeKi1RPOEp+wz3W/ZGMJS/LZ7rfsmW0g54Y1kudoBrvP0Kdr4Q0zD2FpiYNrfoLYjIwxhqX5bPcb9lWYzo9keKomXsDSPww14IIG71ip1F8uA5haR+Dz1cp0FJv+q65/l5HCUUjRgScXZiHUFWdLmv/AGYMYcpztJc4uY0Nv+McbCOa6hU6Ls1krI9McNkpGkcuR5ABO62aCPO6tDI74z1omUV2jmP/AMZrntB1CTfM1z3SeMhqeOzcZbNi4i4vWMEbxbW581Z7JwfVMILSbk6TyHhClF/8J8kxKD7RDlL7M9tHYeKpNaa+ILWOMNLmvIcYze1wE6bkhlDFZGhuOdkBlrQajWtMm4GaxufMq46T4x+JpMpuEBjw4GORbx4FQsI8MAaG2GilxjekQpOuys/dFZgMYkNB1y5hPeAbosRsbEsDTUrFocezmm5iRYEq/wCuadQmNsTiBTa4dlhkRMuMRHcrVGrohN2VFPB4gDs4m3J1Ro8k2cBUDmy9pvoMxJ+HNWgpuFhTdA07JTmEYC4DLDnENkgiAfBK9nyMtkfEbLIAJIk/hElwjedw80dHYpfYi0GTpA333WXTuj/QOnVZmqOJzRpFoJ3qftTopTo03ZdBTfrHslcrLmcblG+N1ZrhXT7MXtnZH7OxgaIa23wsZOuiqRiGjUgeLfutf0xpzg6DpnsUz8B91hBr4fVbcGRzx2xUlUtFzhcZT3vaP8Tfur3Zzmvu14dGsFpg+az/AFPV0jUIMAA7ovp81f7KOYA8QD53XM8rLUeUTfhjumHhm02lzZktcRv7/ZR4l1ON/wAf9qbwtCcRiBwc0+bZT+JwsR3hczJmfPs1xha6Mxi9p09zK3/jq/ViqMTtBvs1Pcf9lqNrvDHjMWhpB9YkGQRpHeqPFUwXAWhwJBk7u+F1cE00nRjy6dFFVxw9l/ulR3Y8Tdrh3iFd1tmjKXTIESNNSBx5rPbWblcOTnD7fJdPFKMtIxSVbH/3hyKCqTVQT+BSyds8jO6NAAB/mKvKNwsxs2pJcTx+gWmwRktHMfMK2TUheNaN/wBH8fSoOpvrODKYqkl26Q2G+boHitNiOlra9UtoVWOpEAWy3n1tbrD9XTexjKoa5sl0ESLEQY5FTKFI0KjQ6hTosFSrUDxkkk04ixtIcD3yqu3ik0Tr1FFlnTxeMAEYgtEw0Z8PEXgAnkFrdo0+y3jBnvsuUDFsqVadOpnLOtblygENOcXNtNRfcV1nabtO76rleVOaj7v0acUYqa4maxrVVbNdc/4v9Ss9oPVPsmpr3fVbfCdwbKeYvei72JiGtxlMvcGgB1zYXa8fVSulmOY+s0scHAUwJBkTmco3RV4OOHKm4/L7oummJBxHZIIFNosZEy+V010c+XyVtGt2m94V/U20GVi7/wDnTHjMrImtvUXFbQl7u9o8gsHl4+c1+B3jyqL/ACbE9L3da4z2S3KGzYRvHNUnSDage+m9xAAdmMmAAGO1O5UFfGkJplbrqlNkkSTpM+q7glOCim39Dk70bPAYsva4OqZadJrnOcBMFuo0kql27j2uaMj87OtaJgtnwIneio4ZmHs55MiC1xc6Z5ElVHSjFNFJoYOy59zECY0XOxOPNVY6XTNLSqNa7KDSDnCIBYCQdypOkuHFNmGcGthz2zAaCbAkHLqO9R+iGBFSvlNwxhe3d2g9t+65Q6XYR7H4Fwnq6nVMJmQKmYHst3HLJmNw7loxP3pWVmqXRZF4Di4BrQ3LfKGwbmbjlMqt2rtSKlN8g/0kueCCSYk6b1oNrYYNxLqTnOeTTb2nZcx/tJktAGnALKbcwrWGiGiGmtBFyLtPHklY9y7ZZ9GowGPNQBzKhLToQbc030q2b1dDrMzHHPTcQ3VpL4h2+YI+KY2RhRRpuLiAHPLmyQNQLX4kE+Kptt7Vpvw5FN+btyR6pZ/SAkFsRq43m8zdKxx9+totLosm9NKlOiWMcQXNIkWIkm44FSqPTR9SkGPOaGFsm5PYIk81zmti7hKpY+CL7/oU6XiRa/dkrJ8nQ9tbRFTAUeVNg8iFlW6juP0SW7RzYMCdG/Jyh4fGglvj9Fqwx4wa/IuW5I1WNfmwLhDrUh+FwbaPxRB0Vr0bM0qZ/gb8lXYnpDhv3c6l1jTVNMty7w4Hfw0+KldDqs4ekf4PqVyfNTWD9m3x/wDk/Ra4Kl/XK44spO+BCnYzD2UTBO//ACDhxwzT5Pj6q2xwELhZX7o/hG2MqfEy+2GHO0tYXnK/TL2bNOY5iLdmLSe0FkX493WU3PbIDnNhsCZERc6yFoemGLDKbXl2UAiTJFi0iDHEwsNV2tRFakc0tzBr4Ew0ubLjOsCT4L0vgQcsKZzvKfHIXWO29Syvpim5riCLlkSDvgrLdIHdr/E0+bR903jsaOuJBDhe4MtLpMOEboJUXamJziR7LfNp/kurjw8ZJoxc200RS9BM5kFtoTZJwFSPM/Oy0OzcYA4TuMrKYetCn0NowVWceREZUzomHxVF93Mk84P1V7s5mEMZqLT3tH3XM8Bt0TB8DuK0GytvNnLIndJXMz48lOmb8WSDe0dTweAwMD+gZMz6ql7T2gHOtwi/isJgelDAxrsw1gie/wCyVtbpEWOp1AQ6i8BpuAWPJ7LuLmmYPCAeK4jxZ3Km7RsjHFF8kW20MRY+KqNlVrHuH1UXH9IaUOHWNmDv5Ks2dt6kWwHCbW00716Lw4NQZzPLmnNF3iSCZkg6Wc4fIpljg0ED4mVWt2zTcC4OBA1TdDagfI0LSQRN7b+YK6COfLey0q4jsn9bwqk4ntH/ALh/pR4vHtDCS4CIm/NUb9pBpIcQO0IuDIjlolZNy/QzH/iWuIxk25pp+0Th3sqQHFpnLJEyCNY5rO1trjrGnKbd0+Ck7QxBfoDcjdPPcs2SLbp9GmHRY0NvurYlzm0wXubx3CN2ggBWO3MW99NueBL2gNB0AJg6WP8AJZvZDjSqF7muMsc2wMy4QNyeZiSQARUc4PaR2dWjUSdCkzxrkuPwWW+zoHQFn9YfwFItnsnR7OCX6QD/AFfZn/2aP+j+Sy3R7pTSwjiRSruJBEy0G7gTu0sEnpF0xGJp4ZjadUdRUa8lxBBytjsgCx70mGKSmn8DG1R0ba1OcXUIALsrAJ1uXix3LI9NMQ5lTDhoZmZWae17cHKHZfw8fBMu9I7TVNTqaxktMHLPZcTEjvhVW1+lArVm1W0qjSKrXmQHWADSBbWBZUhhlGSbQNqi86X4/NhgB1ZkgOB7Uy0jsiDvO+Fi8NVNOk+nLRnLCQZLzlc2wO6+48wrfEbfpvmaWI7UzZguVm8S09aXMbUDTucCXRbWBxWnBDjFxar5KS27JeLwcNDmunQREG+/VV73kETx/Win1do5KZtPjHLmqR+JzEWvO7RaMUW1sibov9n4j+rEcA75lRKTnBwIKawlXLSLC5suzBsHWZP1UYV3MMOEcjZQoO3RZSXyavZrqTj2mMJ3y0H5rc7HLQ0BkADQAQB3ALluC2g3eYK0+y9uBv4wR3j5rkeZ48pdG/BkSNrRqRtBh9rDOHk+fqrnaVfslc06O9KWvxFBpDh1LatN2aScturJMbwOe691q9odJaQFiT4H7Lj+R4c45Ixr4NmKUZe8h7RxlrjRY3bO2gJACkbb26XTEgcwR9Fj8ZjASbyu34XiNbkY/Iyr4CxOOJ3KE+tMpupVlNyu9GCRyZSbF5kEiUSuVHm4F0SAfBT9h9HKuKxFOhThr6ji1pqEsYCGudcwTo07kugzcZGb58VPpAxeLDfJkDWUqWShfM0XSj0VVtn4I4ivUouLcgLWF2Ylz2thstGaJmbGypNjvwRY5tRlU1oOQCS1wFyA4OlpgEi26N6rcZUfWp03ESQ03Jc6JM2k6pzBYUNLS5ons6y0g3m/A2vvuqzipabr8Flk47Q3ia9POQwvc0OOXtHT6jXcjqbRqGZeSDLcpjSBbRLqbIcDmYGkAAk3ZEtM5RN2jTjfRO1sGXf3YIbb1i25kmB+tynjElZXWmVriXbyEjqIM3g/NXLcHTsDTfJ4PPHS6PGbCAax4BGYgFpcc4kkCw1gCT8JVlSFuX2V+BaQ6Ghzs5DQN7s1ojv3jgrtuzG0CMx9Vo7IPrOgEucTBJknkPBdZ2V6NsK3C0ZaadVolxJkufIzBxnQmIjksv0v2FTp1W1G0mjrMwaC8/0dQtaKbi0O9RoJe61oF7rPLLuirnxezFVWuqAvc05AY0OUHWDulRn4gDRdJ6Vta+i2lnaHtDnEuE06mb1iHh0g5oIkXjy5ZVZ2+rNnEgDWJMRz3hRjlzL48qkVjnXHn4cVKq7SqNd2HubppF/NLcIaIvlAaJuYBdI7iXH9BRRhZuVpdPsamyU3bdf82p/kSv33iPzanlTUMYMJYwjeHxKrxh9Itsk/vzEfm1PKn9kh22a/5j/Kmm/2RnD4lJ/Y2c/h9kVD6/gNjv74r/m1P8iL971/zanmxNjBs5/BKOGZ7PzRUfr+A2B21K35tT3mhNO2lV/Nf7wSzhm8ERwjVNR+v4DYTsTNMgmSNbyfFMYV8OH63J12FA8dUmnRaDPDxVtUQ2S3VATz+Kk4Y5uw/KW8XmA3nOoHNT9rYmj+yYalRaA/+1qusC4hpptJtqf6Sb7ha8q49HuwHGvTfWpAh8dX1jM7Xg5w5wEwWtLSJvEm29Zsk4xg5Mnk/gl7H9FlLF0uswtcuHqltQBpL9/Vvsw5RJy3Nrwq7pF6OcVgcxzZ2tmHMa/KYuBIsCRNj7J5LveAwU0actDntDbuEOO/dp3cjxU7E4JtSGvuLWi2YEEOBOhBH6KRDJOSuyE6PKGC2vUpVTUntObluByP2Vzgek7iSarHVGBrpFMhrpixLiCA0b7LpXpK9HNN5bWw7WsqBxa8NaCaheWw94F3RpbSUz0F9GeGrYZj/wBpJeWOZVpgMlr5cHAg9oCdxAPNMahkf+Kcl8DYZpR1dI47jsU55MknvKr3tK3HpM6FU8BiKbKNUVOsY5zmtaB1ZBAAgOMTJN+CxlahoZ107lriklSFybkyPkKSWlO9SeKLq+aYUGspQSy1BBBOp4mOMc/iE5+2WMRMH+ShghG1wlUcUVotMBVDWiTECw/XJWdCmHHMNdBvtugFZzrB9u9OtxRboSlyg3tFXE1bMOX2i8tOm5sRfkQLfdXVHY1R7Jaw5TAJAJaXSR634dQPEBc/p7YeLhx5foqS/pfiS3L1rgLwBpfiFThIS8UvgG1OkNalVq0yymDTe5hlrp7LiOOq6di+jLcBkxFaqP6NrKvZBcQC5ga3L/EXRO7iuNV62Z7nvJc57i5xOrnOJLie8kqViNr1KhJfUc4kZSSSbRAHcNybOFqkMljtaO8Y/wBINHK4uPYBaBG90mGyBxF+EHQrIYnpqxxknO6o5uVrnEhuWxzAnsAyOZiSuYVca5xJJJnnwEfIAJvrYul+ghfoX2zc7U6WzUPakOIzQeyQ3McoGgBMeXNZ/H7RpPe54bBJtFjMyD3gQLKkNRJElXjiUehkcSRKZVJdbfc951Tj6t7frvUVr4sE410JjQ9aH5QDoTQcjzqtFh3MjlM50M6KCx5AtTMo5KKCx3q0ksKTmRFw4qCRJva8oUwBrlP/AHTl8QEDS/iTZJ0P/KsVZaYPC6nrGtJmzQLSP4hpE25ro3RvpLhsOKYLZFOepYT1j6b3Q6o9riM0Zs0A7ybmAuS065B5fqymYevm0sQNZ0AWbNic1t6K3R3rbXT0OoM6p3Vue9ocCYqinIzGNOV7a344zpn6U8Z+0u/Y8Q6nRawAjq6RBeCc852uM6DWDlWFoYqqHtLptMa6b/opdN+ZxcYAc4SI9XQT3mJ/UpGODxduws6bS20K1GgMbiXVXOZVFapTDaeQuc0MDWtaDPqzPArDdJ8VTp5+xmmoZcC5hLpJIGXT1dOBKhsxROVwfcCd4EaTHdA8uCqekOLJBb2gHEOy6jMCZLTu1Pml4sTeS2W5GnxG1GV2Vny1r6lFjSWgZmUgGgtBOonUcgss/Z+em6oXAZG+qOIIJmeId8FNwFdrGtdAfLGTpbSbaTb5o6+NDqb/AGZcMtgIDWtDQfdmeadji8baiRZnKgAjW4v33mEgqdiqOmh1Mj1YmdFFY20WvbgFuiyexgo0MqCuQNBKBQQQQHKEoIIAMORhBBABBqMkIIIAMuSUEEABrUoo0EEhtCWCggoAAKUAggoAASgggoLBhLCCCgELATrGBBBLkyw7+ytO4InbKaQYsfFBBJc2hnFMiYrZT2axA57kjDVmsuP8QP60QQWiLclsVKKRcYTaYcAI0Si0HTfc877/AAEIILLNKL0KUn0RT2TInsQOUHceI3Jh1XOQTbsyY4iQggnR6sgkvo5ZkwdTvEAE/fzKaqU4c0/hFiNbCJPeYQQVE2CFtpNzTJO7gLaiBpIjTgmjSYWaX1P68kEFNsZEYFJp3/CUEEE2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4" name="Picture 6" descr="http://marmarisguven.com/images/kas/2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643261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763688" y="467380"/>
            <a:ext cx="4263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MARMARİS TİCARET ODASI</a:t>
            </a:r>
          </a:p>
        </p:txBody>
      </p:sp>
      <p:pic>
        <p:nvPicPr>
          <p:cNvPr id="3" name="Picture 2" descr="Deik Marmaris Temsilciliğ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1822248"/>
            <a:ext cx="1368152" cy="7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80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9552" y="228599"/>
            <a:ext cx="7920880" cy="6314851"/>
          </a:xfrm>
        </p:spPr>
        <p:txBody>
          <a:bodyPr>
            <a:normAutofit/>
          </a:bodyPr>
          <a:lstStyle/>
          <a:p>
            <a:endParaRPr lang="tr-TR" sz="4000" b="1" dirty="0" smtClean="0"/>
          </a:p>
          <a:p>
            <a:pPr>
              <a:buFont typeface="Wingdings" pitchFamily="2" charset="2"/>
              <a:buChar char="Ø"/>
            </a:pPr>
            <a:r>
              <a:rPr lang="tr-TR" sz="4000" b="1" dirty="0" smtClean="0">
                <a:solidFill>
                  <a:schemeClr val="accent3">
                    <a:lumMod val="75000"/>
                  </a:schemeClr>
                </a:solidFill>
              </a:rPr>
              <a:t>FUARLAR</a:t>
            </a:r>
            <a:endParaRPr lang="tr-TR" sz="40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tr-TR" sz="4000" b="1" dirty="0" smtClean="0"/>
          </a:p>
          <a:p>
            <a:r>
              <a:rPr lang="tr-TR" sz="4000" b="1" dirty="0" smtClean="0"/>
              <a:t>Yurtiçi ve yurtdışı fuarları takip ederek üyelerimizle ilgili olanları internet sitemizden bilgilendirmek…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27388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51520" y="228599"/>
            <a:ext cx="8208912" cy="6314851"/>
          </a:xfrm>
        </p:spPr>
        <p:txBody>
          <a:bodyPr>
            <a:normAutofit fontScale="85000" lnSpcReduction="10000"/>
          </a:bodyPr>
          <a:lstStyle/>
          <a:p>
            <a:endParaRPr lang="tr-TR" sz="4000" b="1" dirty="0" smtClean="0"/>
          </a:p>
          <a:p>
            <a:pPr>
              <a:buFont typeface="Wingdings" pitchFamily="2" charset="2"/>
              <a:buChar char="Ø"/>
            </a:pPr>
            <a:r>
              <a:rPr lang="tr-TR" sz="4000" b="1" dirty="0" smtClean="0">
                <a:solidFill>
                  <a:schemeClr val="accent3">
                    <a:lumMod val="75000"/>
                  </a:schemeClr>
                </a:solidFill>
              </a:rPr>
              <a:t>DIŞ TİCARET PAZAR TAKİP</a:t>
            </a:r>
            <a:endParaRPr lang="tr-TR" sz="40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tr-TR" sz="4000" b="1" dirty="0" smtClean="0"/>
          </a:p>
          <a:p>
            <a:r>
              <a:rPr lang="tr-TR" sz="4000" b="1" dirty="0" smtClean="0"/>
              <a:t>Daha önceki yıllarda bölgemize yakın olan Yunan adaları hedef bölge seçilerek Pazar araştırılması yapılmıştır.</a:t>
            </a:r>
          </a:p>
          <a:p>
            <a:r>
              <a:rPr lang="tr-TR" sz="4000" b="1" dirty="0" smtClean="0"/>
              <a:t>İlgili kurum ve kuruluşlarla irtibata geçilmiş sektörlerine ve bölgelerine göre firma listeleri çıkartılmış, potansiyel ticaret yapacak olan firmalar belirlenmiştir. Firma bilgileri tekrar güncellenecektir…</a:t>
            </a:r>
          </a:p>
          <a:p>
            <a:r>
              <a:rPr lang="tr-TR" sz="3000" b="1" dirty="0" smtClean="0"/>
              <a:t>(Yunanistan krizi nedeniyle askıda…)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96575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51520" y="228599"/>
            <a:ext cx="8208912" cy="6314851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tr-TR" sz="4000" b="1" dirty="0" smtClean="0">
                <a:solidFill>
                  <a:schemeClr val="accent3">
                    <a:lumMod val="75000"/>
                  </a:schemeClr>
                </a:solidFill>
              </a:rPr>
              <a:t>DIŞ TİCARET PAZAR TAKİP</a:t>
            </a:r>
            <a:endParaRPr lang="tr-TR" sz="40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tr-TR" sz="4000" b="1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8" y="1340767"/>
            <a:ext cx="8064896" cy="53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14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3528" y="228599"/>
            <a:ext cx="8136904" cy="6314851"/>
          </a:xfrm>
        </p:spPr>
        <p:txBody>
          <a:bodyPr>
            <a:normAutofit/>
          </a:bodyPr>
          <a:lstStyle/>
          <a:p>
            <a:endParaRPr lang="tr-TR" sz="4000" b="1" dirty="0" smtClean="0"/>
          </a:p>
          <a:p>
            <a:pPr>
              <a:buFont typeface="Wingdings" pitchFamily="2" charset="2"/>
              <a:buChar char="Ø"/>
            </a:pPr>
            <a:endParaRPr lang="tr-TR" sz="4000" b="1" dirty="0" smtClean="0"/>
          </a:p>
          <a:p>
            <a:pPr algn="ctr"/>
            <a:endParaRPr lang="tr-TR" sz="4000" b="1" dirty="0" smtClean="0"/>
          </a:p>
          <a:p>
            <a:pPr algn="ctr"/>
            <a:endParaRPr lang="tr-TR" sz="4000" b="1" dirty="0" smtClean="0"/>
          </a:p>
          <a:p>
            <a:pPr algn="ctr"/>
            <a:r>
              <a:rPr lang="tr-TR" sz="4000" b="1" dirty="0" smtClean="0"/>
              <a:t>(Dış Ekonomik İlişkiler Kurulu)</a:t>
            </a:r>
          </a:p>
          <a:p>
            <a:pPr algn="ctr"/>
            <a:endParaRPr lang="tr-TR" sz="4000" b="1" dirty="0" smtClean="0"/>
          </a:p>
          <a:p>
            <a:pPr algn="ctr"/>
            <a:r>
              <a:rPr lang="tr-TR" sz="4000" b="1" dirty="0"/>
              <a:t>DEİK </a:t>
            </a:r>
            <a:r>
              <a:rPr lang="tr-TR" sz="4000" b="1" dirty="0" smtClean="0"/>
              <a:t>Temsilciliği alınmıştır…</a:t>
            </a:r>
          </a:p>
          <a:p>
            <a:endParaRPr lang="tr-TR" sz="4000" b="1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5" name="Picture 3" descr="Deik Marmaris Temsilciliğ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57629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636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3528" y="228599"/>
            <a:ext cx="8136904" cy="6314851"/>
          </a:xfrm>
        </p:spPr>
        <p:txBody>
          <a:bodyPr>
            <a:normAutofit lnSpcReduction="10000"/>
          </a:bodyPr>
          <a:lstStyle/>
          <a:p>
            <a:endParaRPr lang="tr-TR" sz="4000" b="1" dirty="0" smtClean="0"/>
          </a:p>
          <a:p>
            <a:pPr>
              <a:buFont typeface="Wingdings" pitchFamily="2" charset="2"/>
              <a:buChar char="Ø"/>
            </a:pPr>
            <a:endParaRPr lang="tr-TR" sz="4000" b="1" dirty="0" smtClean="0"/>
          </a:p>
          <a:p>
            <a:r>
              <a:rPr lang="tr-TR" sz="4000" b="1" dirty="0">
                <a:solidFill>
                  <a:schemeClr val="accent3">
                    <a:lumMod val="50000"/>
                  </a:schemeClr>
                </a:solidFill>
              </a:rPr>
              <a:t>Dış Ekonomik İlişkiler Kurulu (DEİK), </a:t>
            </a:r>
            <a:r>
              <a:rPr lang="tr-TR" sz="4000" b="1" dirty="0"/>
              <a:t>Türkiye ile yabancı ülkeler ve uluslararası topluluklar arasında </a:t>
            </a:r>
            <a:r>
              <a:rPr lang="tr-TR" sz="4000" b="1" dirty="0" err="1"/>
              <a:t>sektörel</a:t>
            </a:r>
            <a:r>
              <a:rPr lang="tr-TR" sz="4000" b="1" dirty="0"/>
              <a:t> temelde iş olanaklarını araştırarak, mevcut olanakların harekete geçirilmesine ve iş fırsatlarının değerlendirilmesine yardımcı olmayı görev </a:t>
            </a:r>
            <a:r>
              <a:rPr lang="tr-TR" sz="4000" b="1" dirty="0" smtClean="0"/>
              <a:t>edinmektedir...</a:t>
            </a:r>
            <a:endParaRPr lang="tr-TR" sz="4000" b="1" dirty="0" smtClean="0"/>
          </a:p>
          <a:p>
            <a:endParaRPr lang="tr-TR" sz="4000" b="1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5" name="Picture 3" descr="Deik Marmaris Temsilciliğ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318351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782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3528" y="228599"/>
            <a:ext cx="8136904" cy="6314851"/>
          </a:xfrm>
        </p:spPr>
        <p:txBody>
          <a:bodyPr>
            <a:normAutofit/>
          </a:bodyPr>
          <a:lstStyle/>
          <a:p>
            <a:endParaRPr lang="tr-TR" sz="4000" b="1" dirty="0" smtClean="0"/>
          </a:p>
          <a:p>
            <a:pPr>
              <a:buFont typeface="Wingdings" pitchFamily="2" charset="2"/>
              <a:buChar char="Ø"/>
            </a:pPr>
            <a:endParaRPr lang="tr-TR" sz="4000" b="1" dirty="0" smtClean="0"/>
          </a:p>
          <a:p>
            <a:r>
              <a:rPr lang="tr-TR" sz="4000" b="1" dirty="0">
                <a:solidFill>
                  <a:schemeClr val="accent3">
                    <a:lumMod val="50000"/>
                  </a:schemeClr>
                </a:solidFill>
              </a:rPr>
              <a:t>Dış Ekonomik İlişkiler Kurulu (DEİK), </a:t>
            </a:r>
            <a:r>
              <a:rPr lang="tr-TR" sz="4000" b="1" dirty="0"/>
              <a:t>DEİK iki taraflı İş Konseyleri aracılığı ile faaliyet göstermektedir</a:t>
            </a:r>
            <a:r>
              <a:rPr lang="tr-TR" sz="4000" b="1" dirty="0" smtClean="0"/>
              <a:t>.</a:t>
            </a:r>
          </a:p>
          <a:p>
            <a:r>
              <a:rPr lang="tr-TR" sz="4000" b="1" dirty="0" smtClean="0"/>
              <a:t> </a:t>
            </a:r>
            <a:r>
              <a:rPr lang="tr-TR" sz="4000" b="1" dirty="0"/>
              <a:t>İş Konseyleri iki kısımdan oluşmaktadır. Bunlardan biri Türk tarafı, diğeri ise ilgili ülkedeki muhatap kuruluştur.</a:t>
            </a:r>
            <a:endParaRPr lang="tr-TR" sz="4000" b="1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5" name="Picture 3" descr="Deik Marmaris Temsilciliğ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318351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200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3528" y="228599"/>
            <a:ext cx="8136904" cy="6314851"/>
          </a:xfrm>
        </p:spPr>
        <p:txBody>
          <a:bodyPr>
            <a:normAutofit/>
          </a:bodyPr>
          <a:lstStyle/>
          <a:p>
            <a:endParaRPr lang="tr-TR" sz="4000" b="1" dirty="0" smtClean="0"/>
          </a:p>
          <a:p>
            <a:pPr>
              <a:buFont typeface="Wingdings" pitchFamily="2" charset="2"/>
              <a:buChar char="Ø"/>
            </a:pPr>
            <a:endParaRPr lang="tr-TR" sz="4000" b="1" dirty="0" smtClean="0"/>
          </a:p>
          <a:p>
            <a:r>
              <a:rPr lang="tr-TR" sz="4000" b="1" dirty="0">
                <a:solidFill>
                  <a:schemeClr val="accent3">
                    <a:lumMod val="50000"/>
                  </a:schemeClr>
                </a:solidFill>
              </a:rPr>
              <a:t>Dış Ekonomik İlişkiler Kurulu (DEİK), </a:t>
            </a:r>
            <a:r>
              <a:rPr lang="tr-TR" sz="4000" b="1" dirty="0"/>
              <a:t>DEİK'in bir diğer önemli işlevi Türk firmalarının yurtdışı iş bağlantısı </a:t>
            </a:r>
            <a:r>
              <a:rPr lang="tr-TR" sz="4000" b="1" dirty="0" smtClean="0"/>
              <a:t>kurmasını sağlamak ve karşılaştığı sorunların çözülmesine yardımcı olmaktır…</a:t>
            </a:r>
            <a:endParaRPr lang="tr-TR" sz="4000" b="1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5" name="Picture 3" descr="Deik Marmaris Temsilciliğ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318351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9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33" y="6245721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G:\MTO Yedek\Görseller\MTO Logo Son ha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47073"/>
            <a:ext cx="2412722" cy="24127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Deik Marmaris Temsilciliğ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234"/>
            <a:ext cx="432473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83568" y="3529607"/>
            <a:ext cx="71123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/>
              <a:t>Yılmaz YORULMAZ</a:t>
            </a:r>
          </a:p>
          <a:p>
            <a:r>
              <a:rPr lang="tr-TR" sz="3200" dirty="0"/>
              <a:t>Marmaris Ticaret Odası</a:t>
            </a:r>
          </a:p>
          <a:p>
            <a:r>
              <a:rPr lang="tr-TR" sz="3200" dirty="0"/>
              <a:t>Dış Ticaret </a:t>
            </a:r>
            <a:r>
              <a:rPr lang="tr-TR" sz="3200" dirty="0" smtClean="0"/>
              <a:t>Departmanı</a:t>
            </a:r>
            <a:endParaRPr lang="tr-TR" sz="3200" dirty="0"/>
          </a:p>
          <a:p>
            <a:r>
              <a:rPr lang="tr-TR" sz="3200" dirty="0"/>
              <a:t>Tel: (0252) 417 4373 - (122) Dahili</a:t>
            </a:r>
          </a:p>
          <a:p>
            <a:r>
              <a:rPr lang="tr-TR" sz="3200" dirty="0" err="1"/>
              <a:t>F</a:t>
            </a:r>
            <a:r>
              <a:rPr lang="tr-TR" sz="3200" dirty="0" err="1" smtClean="0"/>
              <a:t>ax</a:t>
            </a:r>
            <a:r>
              <a:rPr lang="tr-TR" sz="3200" dirty="0"/>
              <a:t>: (0252) 417 0483</a:t>
            </a:r>
          </a:p>
          <a:p>
            <a:r>
              <a:rPr lang="tr-TR" sz="3200" dirty="0"/>
              <a:t>e-posta: </a:t>
            </a:r>
            <a:r>
              <a:rPr lang="tr-TR" sz="3200" dirty="0">
                <a:hlinkClick r:id="rId6"/>
              </a:rPr>
              <a:t>y.yorulmaz@mto.org.tr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213404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3528" y="228599"/>
            <a:ext cx="8136904" cy="6314851"/>
          </a:xfrm>
        </p:spPr>
        <p:txBody>
          <a:bodyPr>
            <a:normAutofit/>
          </a:bodyPr>
          <a:lstStyle/>
          <a:p>
            <a:endParaRPr lang="tr-TR" sz="4000" b="1" dirty="0" smtClean="0"/>
          </a:p>
          <a:p>
            <a:pPr>
              <a:buFont typeface="Wingdings" pitchFamily="2" charset="2"/>
              <a:buChar char="Ø"/>
            </a:pPr>
            <a:r>
              <a:rPr lang="tr-TR" sz="4800" b="1" dirty="0" smtClean="0">
                <a:solidFill>
                  <a:schemeClr val="accent3">
                    <a:lumMod val="75000"/>
                  </a:schemeClr>
                </a:solidFill>
              </a:rPr>
              <a:t>DIŞ TİCARET BİRİMİ</a:t>
            </a:r>
          </a:p>
          <a:p>
            <a:endParaRPr lang="tr-TR" sz="4000" b="1" dirty="0" smtClean="0"/>
          </a:p>
          <a:p>
            <a:r>
              <a:rPr lang="tr-TR" sz="4000" b="1" dirty="0" smtClean="0"/>
              <a:t>İthalat veya ihracat yapmak isteyen firmalarımıza danışmanlık hizmeti vermek, Marmaris ticaretine katkı sağlamak amacıyla, Marmaris Ticaret Odası bünyesine alınmış birimdir.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53593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3528" y="228599"/>
            <a:ext cx="8136904" cy="6314851"/>
          </a:xfrm>
        </p:spPr>
        <p:txBody>
          <a:bodyPr>
            <a:normAutofit/>
          </a:bodyPr>
          <a:lstStyle/>
          <a:p>
            <a:endParaRPr lang="tr-TR" sz="4000" b="1" dirty="0" smtClean="0"/>
          </a:p>
          <a:p>
            <a:pPr>
              <a:buFont typeface="Wingdings" pitchFamily="2" charset="2"/>
              <a:buChar char="Ø"/>
            </a:pPr>
            <a:endParaRPr lang="tr-TR" sz="4000" b="1" dirty="0" smtClean="0"/>
          </a:p>
          <a:p>
            <a:pPr algn="ctr"/>
            <a:endParaRPr lang="tr-TR" sz="4000" b="1" dirty="0" smtClean="0"/>
          </a:p>
          <a:p>
            <a:pPr algn="ctr"/>
            <a:endParaRPr lang="tr-TR" sz="4000" b="1" dirty="0" smtClean="0"/>
          </a:p>
          <a:p>
            <a:pPr algn="ctr"/>
            <a:r>
              <a:rPr lang="tr-TR" sz="4000" b="1" dirty="0"/>
              <a:t>DEİK </a:t>
            </a:r>
            <a:r>
              <a:rPr lang="tr-TR" sz="4000" b="1" dirty="0" smtClean="0"/>
              <a:t>Temsilciliği alınmıştır…</a:t>
            </a:r>
          </a:p>
          <a:p>
            <a:endParaRPr lang="tr-TR" sz="4000" b="1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5" name="Picture 3" descr="Deik Marmaris Temsilciliğ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5104"/>
            <a:ext cx="457629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60" y="404664"/>
            <a:ext cx="6626786" cy="2402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865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9552" y="228600"/>
            <a:ext cx="7920880" cy="5648672"/>
          </a:xfrm>
        </p:spPr>
        <p:txBody>
          <a:bodyPr>
            <a:normAutofit/>
          </a:bodyPr>
          <a:lstStyle/>
          <a:p>
            <a:endParaRPr lang="tr-TR" sz="4000" b="1" dirty="0" smtClean="0"/>
          </a:p>
          <a:p>
            <a:pPr algn="ctr">
              <a:buFont typeface="Wingdings" pitchFamily="2" charset="2"/>
              <a:buChar char="Ø"/>
            </a:pPr>
            <a:r>
              <a:rPr lang="tr-TR" sz="4000" b="1" dirty="0" smtClean="0">
                <a:solidFill>
                  <a:schemeClr val="accent3">
                    <a:lumMod val="75000"/>
                  </a:schemeClr>
                </a:solidFill>
              </a:rPr>
              <a:t>DIŞ TİCARET BİRİMİ GÖREV   BAŞLIKLARI</a:t>
            </a:r>
          </a:p>
          <a:p>
            <a:pPr>
              <a:buFont typeface="Wingdings" pitchFamily="2" charset="2"/>
              <a:buChar char="Ø"/>
            </a:pPr>
            <a:endParaRPr lang="tr-TR" sz="40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/>
              <a:t>Danışmanlık </a:t>
            </a:r>
            <a:r>
              <a:rPr lang="tr-TR" sz="3600" b="1" dirty="0" smtClean="0"/>
              <a:t>hizmeti vermek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 smtClean="0"/>
              <a:t>Dolaşım belgelerinin düzenlenmesi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 smtClean="0"/>
              <a:t>Fuarlar takip ve duyuru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 smtClean="0"/>
              <a:t>Dış Pazar takip ve analizi</a:t>
            </a:r>
          </a:p>
          <a:p>
            <a:endParaRPr lang="tr-TR" sz="4000" b="1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03980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3528" y="228599"/>
            <a:ext cx="8136904" cy="6314851"/>
          </a:xfrm>
        </p:spPr>
        <p:txBody>
          <a:bodyPr>
            <a:normAutofit/>
          </a:bodyPr>
          <a:lstStyle/>
          <a:p>
            <a:endParaRPr lang="tr-TR" sz="4000" b="1" dirty="0" smtClean="0"/>
          </a:p>
          <a:p>
            <a:pPr>
              <a:buFont typeface="Wingdings" pitchFamily="2" charset="2"/>
              <a:buChar char="Ø"/>
            </a:pPr>
            <a:r>
              <a:rPr lang="tr-TR" sz="4000" b="1" dirty="0" smtClean="0">
                <a:solidFill>
                  <a:schemeClr val="accent3">
                    <a:lumMod val="75000"/>
                  </a:schemeClr>
                </a:solidFill>
              </a:rPr>
              <a:t>DANIŞMANLIK HİZMETİ</a:t>
            </a:r>
          </a:p>
          <a:p>
            <a:endParaRPr lang="tr-TR" sz="4000" b="1" dirty="0" smtClean="0"/>
          </a:p>
          <a:p>
            <a:pPr algn="just"/>
            <a:r>
              <a:rPr lang="tr-TR" sz="4000" b="1" dirty="0"/>
              <a:t>Marmaris ticaretine katkı </a:t>
            </a:r>
            <a:r>
              <a:rPr lang="tr-TR" sz="4000" b="1" dirty="0" smtClean="0"/>
              <a:t>sağlamak ihracat kazancını arttırmak, amacıyla</a:t>
            </a:r>
            <a:r>
              <a:rPr lang="tr-TR" sz="4000" b="1" dirty="0"/>
              <a:t>; ihracat yapan ya da yapmak isteyen firmalara danışmanlık hizmetleri </a:t>
            </a:r>
            <a:r>
              <a:rPr lang="tr-TR" sz="4000" b="1" dirty="0" smtClean="0"/>
              <a:t>verilmektedir.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538715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3528" y="228599"/>
            <a:ext cx="8136904" cy="6314851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chemeClr val="accent3">
                    <a:lumMod val="75000"/>
                  </a:schemeClr>
                </a:solidFill>
              </a:rPr>
              <a:t>DANIŞMANLIK HİZMETİ</a:t>
            </a:r>
          </a:p>
          <a:p>
            <a:r>
              <a:rPr lang="tr-TR" sz="4000" b="1" dirty="0" smtClean="0"/>
              <a:t>Dış Ticaret yapmak isteyen firma için;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b="1" dirty="0" smtClean="0"/>
              <a:t> Hedef ülke ve ürün üzerinde </a:t>
            </a:r>
            <a:r>
              <a:rPr lang="tr-TR" sz="3600" b="1" dirty="0"/>
              <a:t>ö</a:t>
            </a:r>
            <a:r>
              <a:rPr lang="tr-TR" sz="3600" b="1" dirty="0" smtClean="0"/>
              <a:t>n çalışma yapılmasına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 smtClean="0"/>
              <a:t>Hazırlaması gereken evraklar hakkında bilgilendirme </a:t>
            </a:r>
            <a:r>
              <a:rPr lang="tr-TR" sz="2800" b="1" dirty="0" smtClean="0"/>
              <a:t>(üyelikler, ihracat dosyası vb..)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 smtClean="0"/>
              <a:t>İşleyecek Prosedürler </a:t>
            </a:r>
            <a:r>
              <a:rPr lang="tr-TR" sz="3600" b="1" dirty="0"/>
              <a:t>hakkında </a:t>
            </a:r>
            <a:r>
              <a:rPr lang="tr-TR" sz="3600" b="1" dirty="0" smtClean="0"/>
              <a:t>bilgilendirme…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/>
              <a:t>F</a:t>
            </a:r>
            <a:r>
              <a:rPr lang="tr-TR" sz="3600" b="1" dirty="0" smtClean="0"/>
              <a:t>irma sorularını cevaplamak…</a:t>
            </a:r>
            <a:endParaRPr lang="tr-TR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tr-TR" sz="3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tr-TR" sz="3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tr-TR" sz="3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tr-TR" sz="4000" b="1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078629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9552" y="228599"/>
            <a:ext cx="7920880" cy="6314851"/>
          </a:xfrm>
        </p:spPr>
        <p:txBody>
          <a:bodyPr>
            <a:normAutofit/>
          </a:bodyPr>
          <a:lstStyle/>
          <a:p>
            <a:endParaRPr lang="tr-TR" sz="4000" b="1" dirty="0" smtClean="0"/>
          </a:p>
          <a:p>
            <a:pPr>
              <a:buFont typeface="Wingdings" pitchFamily="2" charset="2"/>
              <a:buChar char="Ø"/>
            </a:pPr>
            <a:r>
              <a:rPr lang="tr-TR" sz="4000" b="1" dirty="0" smtClean="0">
                <a:solidFill>
                  <a:schemeClr val="accent3">
                    <a:lumMod val="75000"/>
                  </a:schemeClr>
                </a:solidFill>
              </a:rPr>
              <a:t>DOLAŞIM BELGELERİ</a:t>
            </a:r>
            <a:endParaRPr lang="tr-TR" sz="40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tr-TR" sz="4000" b="1" dirty="0" smtClean="0"/>
          </a:p>
          <a:p>
            <a:r>
              <a:rPr lang="tr-TR" sz="4000" b="1" dirty="0" smtClean="0"/>
              <a:t>Ticaret yapılacak ülkeye ve ürüne göre gerekli olan evrakların belirlenmesi ve bu evraklar için gerekli belgelerin düzenlenmesi…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829707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9552" y="228599"/>
            <a:ext cx="7920880" cy="6314851"/>
          </a:xfrm>
        </p:spPr>
        <p:txBody>
          <a:bodyPr>
            <a:normAutofit/>
          </a:bodyPr>
          <a:lstStyle/>
          <a:p>
            <a:endParaRPr lang="tr-TR" sz="4000" b="1" dirty="0" smtClean="0"/>
          </a:p>
          <a:p>
            <a:pPr>
              <a:buFont typeface="Wingdings" pitchFamily="2" charset="2"/>
              <a:buChar char="Ø"/>
            </a:pPr>
            <a:r>
              <a:rPr lang="tr-TR" sz="4000" b="1" dirty="0" smtClean="0">
                <a:solidFill>
                  <a:schemeClr val="accent3">
                    <a:lumMod val="75000"/>
                  </a:schemeClr>
                </a:solidFill>
              </a:rPr>
              <a:t>DOLAŞIM BELGELERİ</a:t>
            </a:r>
            <a:endParaRPr lang="tr-TR" sz="40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tr-TR" sz="4000" b="1" dirty="0" smtClean="0"/>
          </a:p>
          <a:p>
            <a:r>
              <a:rPr lang="tr-TR" sz="4000" b="1" dirty="0"/>
              <a:t>EUR.1, A.TR, MENŞE ŞEHADETNAMESİ, FORM A, </a:t>
            </a:r>
            <a:r>
              <a:rPr lang="tr-TR" sz="4000" b="1" dirty="0" err="1" smtClean="0"/>
              <a:t>vb</a:t>
            </a:r>
            <a:r>
              <a:rPr lang="tr-TR" sz="4000" b="1" dirty="0" smtClean="0"/>
              <a:t>…  belgelerinin temini, </a:t>
            </a:r>
            <a:r>
              <a:rPr lang="tr-TR" sz="4000" b="1" dirty="0"/>
              <a:t>doldurulması ve kontrolü; son olarak tasdiki işlemleri gerçekleştirilerek dış ticaret yapan firmalara yardımcı </a:t>
            </a:r>
            <a:r>
              <a:rPr lang="tr-TR" sz="4000" b="1" dirty="0" smtClean="0"/>
              <a:t>olmak…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66008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16017" y="228600"/>
            <a:ext cx="3852216" cy="6512768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 algn="ctr"/>
            <a:r>
              <a:rPr lang="tr-TR" sz="3000" b="1" dirty="0" smtClean="0">
                <a:solidFill>
                  <a:schemeClr val="accent3">
                    <a:lumMod val="75000"/>
                  </a:schemeClr>
                </a:solidFill>
              </a:rPr>
              <a:t>DOLAŞIM BELGE ÖRNEĞİ</a:t>
            </a:r>
          </a:p>
          <a:p>
            <a:pPr algn="ctr"/>
            <a:r>
              <a:rPr lang="tr-TR" sz="3900" b="1" dirty="0" smtClean="0">
                <a:solidFill>
                  <a:schemeClr val="accent3">
                    <a:lumMod val="75000"/>
                  </a:schemeClr>
                </a:solidFill>
              </a:rPr>
              <a:t>A.TR</a:t>
            </a:r>
            <a:endParaRPr lang="tr-TR" dirty="0"/>
          </a:p>
          <a:p>
            <a:pPr marL="342900" indent="-342900">
              <a:buFont typeface="Wingdings" pitchFamily="2" charset="2"/>
              <a:buChar char="Ø"/>
            </a:pPr>
            <a:r>
              <a:rPr lang="tr-TR" sz="2400" dirty="0" smtClean="0"/>
              <a:t>Avrupa birliği üye ülkeleri için hazırlanan belgedir…</a:t>
            </a:r>
          </a:p>
          <a:p>
            <a:pPr marL="342900" indent="-342900">
              <a:buFont typeface="Wingdings" pitchFamily="2" charset="2"/>
              <a:buChar char="Ø"/>
            </a:pPr>
            <a:endParaRPr lang="tr-TR" sz="2400" dirty="0" smtClean="0"/>
          </a:p>
          <a:p>
            <a:r>
              <a:rPr lang="tr-TR" sz="2400" dirty="0" smtClean="0"/>
              <a:t>Belge değerli evrak sınıfında olup sadece Bakanlık tarafından basılıp dağıtılır seri numaralıdır. Aynı zamanda belge doldurulup onaylandıktan sonra ilgili otomasyon programıyla anında sisteme işlenir…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33" y="6245721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8" name="Picture 4" descr="http://www.lojistikdunyasi.com/lojistik/wp-content/uploads/2013/12/atr-dolasim-belgesi-bos-orn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7392"/>
            <a:ext cx="4309811" cy="600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404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Çağdaş Fotoğraf Albüm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432</Words>
  <Application>Microsoft Office PowerPoint</Application>
  <PresentationFormat>Ekran Gösterisi (4:3)</PresentationFormat>
  <Paragraphs>96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Çağdaş Fotoğraf Albümü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2012-09-18T21:40:51Z</dcterms:created>
  <dcterms:modified xsi:type="dcterms:W3CDTF">2014-01-16T18:48:20Z</dcterms:modified>
</cp:coreProperties>
</file>