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drawing7.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diagrams/drawing5.xml" ContentType="application/vnd.ms-office.drawingml.diagramDrawing+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1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8.xml" ContentType="application/vnd.ms-office.drawingml.diagramDrawing+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drawing11.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notesSlides/notesSlide4.xml" ContentType="application/vnd.openxmlformats-officedocument.presentationml.notesSlid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13" r:id="rId1"/>
  </p:sldMasterIdLst>
  <p:notesMasterIdLst>
    <p:notesMasterId r:id="rId33"/>
  </p:notesMasterIdLst>
  <p:handoutMasterIdLst>
    <p:handoutMasterId r:id="rId34"/>
  </p:handoutMasterIdLst>
  <p:sldIdLst>
    <p:sldId id="860" r:id="rId2"/>
    <p:sldId id="861" r:id="rId3"/>
    <p:sldId id="862" r:id="rId4"/>
    <p:sldId id="872" r:id="rId5"/>
    <p:sldId id="901" r:id="rId6"/>
    <p:sldId id="903" r:id="rId7"/>
    <p:sldId id="902" r:id="rId8"/>
    <p:sldId id="863" r:id="rId9"/>
    <p:sldId id="864" r:id="rId10"/>
    <p:sldId id="865" r:id="rId11"/>
    <p:sldId id="873" r:id="rId12"/>
    <p:sldId id="867" r:id="rId13"/>
    <p:sldId id="889" r:id="rId14"/>
    <p:sldId id="904" r:id="rId15"/>
    <p:sldId id="869" r:id="rId16"/>
    <p:sldId id="871" r:id="rId17"/>
    <p:sldId id="890" r:id="rId18"/>
    <p:sldId id="891" r:id="rId19"/>
    <p:sldId id="892" r:id="rId20"/>
    <p:sldId id="893" r:id="rId21"/>
    <p:sldId id="895" r:id="rId22"/>
    <p:sldId id="878" r:id="rId23"/>
    <p:sldId id="882" r:id="rId24"/>
    <p:sldId id="883" r:id="rId25"/>
    <p:sldId id="884" r:id="rId26"/>
    <p:sldId id="885" r:id="rId27"/>
    <p:sldId id="896" r:id="rId28"/>
    <p:sldId id="898" r:id="rId29"/>
    <p:sldId id="899" r:id="rId30"/>
    <p:sldId id="900" r:id="rId31"/>
    <p:sldId id="897" r:id="rId32"/>
  </p:sldIdLst>
  <p:sldSz cx="9144000" cy="6858000" type="screen4x3"/>
  <p:notesSz cx="9874250" cy="6797675"/>
  <p:defaultTextStyle>
    <a:defPPr>
      <a:defRPr lang="tr-TR"/>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3FD"/>
    <a:srgbClr val="FFEBFC"/>
    <a:srgbClr val="25A2FF"/>
    <a:srgbClr val="D4EDB9"/>
    <a:srgbClr val="A9DA74"/>
    <a:srgbClr val="FFE1FB"/>
    <a:srgbClr val="FFFFCC"/>
    <a:srgbClr val="FFD243"/>
    <a:srgbClr val="FFDA65"/>
    <a:srgbClr val="FFCC2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306" autoAdjust="0"/>
    <p:restoredTop sz="99758" autoAdjust="0"/>
  </p:normalViewPr>
  <p:slideViewPr>
    <p:cSldViewPr>
      <p:cViewPr>
        <p:scale>
          <a:sx n="70" d="100"/>
          <a:sy n="70" d="100"/>
        </p:scale>
        <p:origin x="-30" y="390"/>
      </p:cViewPr>
      <p:guideLst>
        <p:guide orient="horz" pos="2161"/>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E0B1F7-A01D-47E2-8CD9-54E4CA0457D9}"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tr-TR"/>
        </a:p>
      </dgm:t>
    </dgm:pt>
    <dgm:pt modelId="{570804CA-C2D9-4C49-ABDB-4DB5BC6704D6}">
      <dgm:prSet custT="1"/>
      <dgm:spPr>
        <a:solidFill>
          <a:srgbClr val="FFF3FD"/>
        </a:solidFill>
      </dgm:spPr>
      <dgm:t>
        <a:bodyPr/>
        <a:lstStyle/>
        <a:p>
          <a:pPr rtl="0"/>
          <a:r>
            <a:rPr lang="tr-TR" sz="1600" b="1" baseline="0" dirty="0" smtClean="0">
              <a:solidFill>
                <a:schemeClr val="tx1"/>
              </a:solidFill>
            </a:rPr>
            <a:t>213 SAYILI VERGİ USUL KANUNU KAPSAMINA GİREN VERGİLER VE VERGİ CEZALARI</a:t>
          </a:r>
          <a:r>
            <a:rPr lang="tr-TR" sz="1600" b="0" baseline="0" dirty="0" smtClean="0">
              <a:solidFill>
                <a:schemeClr val="tx1"/>
              </a:solidFill>
            </a:rPr>
            <a:t>;******</a:t>
          </a:r>
          <a:endParaRPr lang="tr-TR" sz="1600" b="0" baseline="0" dirty="0">
            <a:solidFill>
              <a:schemeClr val="tx1"/>
            </a:solidFill>
          </a:endParaRPr>
        </a:p>
      </dgm:t>
    </dgm:pt>
    <dgm:pt modelId="{06ED4971-5161-4F07-9110-4A3FAAF04124}" type="parTrans" cxnId="{BE71A0CC-DE57-4176-BD74-0D2B917C2924}">
      <dgm:prSet/>
      <dgm:spPr/>
      <dgm:t>
        <a:bodyPr/>
        <a:lstStyle/>
        <a:p>
          <a:endParaRPr lang="tr-TR"/>
        </a:p>
      </dgm:t>
    </dgm:pt>
    <dgm:pt modelId="{2C649C95-1C20-422F-9F31-D787C036160D}" type="sibTrans" cxnId="{BE71A0CC-DE57-4176-BD74-0D2B917C2924}">
      <dgm:prSet/>
      <dgm:spPr/>
      <dgm:t>
        <a:bodyPr/>
        <a:lstStyle/>
        <a:p>
          <a:endParaRPr lang="tr-TR"/>
        </a:p>
      </dgm:t>
    </dgm:pt>
    <dgm:pt modelId="{62E039C1-4F2C-4EB1-8AC9-89C34FE3B897}">
      <dgm:prSet custT="1"/>
      <dgm:spPr>
        <a:solidFill>
          <a:srgbClr val="FFF3FD"/>
        </a:solidFill>
      </dgm:spPr>
      <dgm:t>
        <a:bodyPr/>
        <a:lstStyle/>
        <a:p>
          <a:pPr rtl="0"/>
          <a:r>
            <a:rPr lang="tr-TR" sz="1600" b="1" baseline="0" dirty="0" smtClean="0">
              <a:solidFill>
                <a:schemeClr val="tx1"/>
              </a:solidFill>
            </a:rPr>
            <a:t>30.04.2014 tarihinden </a:t>
          </a:r>
          <a:r>
            <a:rPr lang="tr-TR" sz="1600" b="1" dirty="0" smtClean="0">
              <a:solidFill>
                <a:srgbClr val="FF0000"/>
              </a:solidFill>
            </a:rPr>
            <a:t>önceki dönemler</a:t>
          </a:r>
          <a:endParaRPr lang="tr-TR" sz="1600" dirty="0"/>
        </a:p>
      </dgm:t>
    </dgm:pt>
    <dgm:pt modelId="{890C3534-78B1-4F22-9224-1FE4AD572FDA}" type="parTrans" cxnId="{34339509-1B35-467A-997F-C116722A3974}">
      <dgm:prSet/>
      <dgm:spPr/>
      <dgm:t>
        <a:bodyPr/>
        <a:lstStyle/>
        <a:p>
          <a:endParaRPr lang="tr-TR"/>
        </a:p>
      </dgm:t>
    </dgm:pt>
    <dgm:pt modelId="{F7BE7D1F-1BA5-4789-9007-D2B51A177F6B}" type="sibTrans" cxnId="{34339509-1B35-467A-997F-C116722A3974}">
      <dgm:prSet/>
      <dgm:spPr/>
      <dgm:t>
        <a:bodyPr/>
        <a:lstStyle/>
        <a:p>
          <a:endParaRPr lang="tr-TR"/>
        </a:p>
      </dgm:t>
    </dgm:pt>
    <dgm:pt modelId="{5794CA90-E03C-4FDE-B737-9832939211F1}">
      <dgm:prSet custT="1"/>
      <dgm:spPr>
        <a:solidFill>
          <a:srgbClr val="FFF3FD"/>
        </a:solidFill>
      </dgm:spPr>
      <dgm:t>
        <a:bodyPr/>
        <a:lstStyle/>
        <a:p>
          <a:pPr rtl="0"/>
          <a:r>
            <a:rPr lang="tr-TR" sz="1600" b="1" baseline="0" dirty="0" smtClean="0">
              <a:solidFill>
                <a:schemeClr val="tx1"/>
              </a:solidFill>
            </a:rPr>
            <a:t>Beyana dayanan vergilerde </a:t>
          </a:r>
          <a:r>
            <a:rPr lang="tr-TR" sz="1600" b="1" dirty="0" smtClean="0">
              <a:solidFill>
                <a:srgbClr val="FF0000"/>
              </a:solidFill>
            </a:rPr>
            <a:t>30.04.2014</a:t>
          </a:r>
          <a:r>
            <a:rPr lang="tr-TR" sz="1600" b="1" dirty="0" smtClean="0"/>
            <a:t> </a:t>
          </a:r>
          <a:r>
            <a:rPr lang="tr-TR" sz="1600" b="1" baseline="0" dirty="0" smtClean="0">
              <a:solidFill>
                <a:schemeClr val="tx1"/>
              </a:solidFill>
            </a:rPr>
            <a:t>tarihine kadar verilmesi gereken </a:t>
          </a:r>
          <a:r>
            <a:rPr lang="tr-TR" sz="1600" b="1" dirty="0" smtClean="0">
              <a:solidFill>
                <a:srgbClr val="FF0000"/>
              </a:solidFill>
            </a:rPr>
            <a:t>beyannameler </a:t>
          </a:r>
          <a:endParaRPr lang="tr-TR" sz="1600" dirty="0">
            <a:solidFill>
              <a:srgbClr val="FF0000"/>
            </a:solidFill>
          </a:endParaRPr>
        </a:p>
      </dgm:t>
    </dgm:pt>
    <dgm:pt modelId="{D7AF1569-ECD9-4F8E-B13A-A7D277F0F48A}" type="parTrans" cxnId="{12EC9986-800C-4841-A965-826381263183}">
      <dgm:prSet/>
      <dgm:spPr/>
      <dgm:t>
        <a:bodyPr/>
        <a:lstStyle/>
        <a:p>
          <a:endParaRPr lang="tr-TR"/>
        </a:p>
      </dgm:t>
    </dgm:pt>
    <dgm:pt modelId="{47D952D1-0800-490C-B44E-310D1650EC9E}" type="sibTrans" cxnId="{12EC9986-800C-4841-A965-826381263183}">
      <dgm:prSet/>
      <dgm:spPr/>
      <dgm:t>
        <a:bodyPr/>
        <a:lstStyle/>
        <a:p>
          <a:endParaRPr lang="tr-TR"/>
        </a:p>
      </dgm:t>
    </dgm:pt>
    <dgm:pt modelId="{9305AD99-8DC0-4C23-B553-CBEC92BDD462}">
      <dgm:prSet custT="1"/>
      <dgm:spPr>
        <a:solidFill>
          <a:srgbClr val="FFF3FD"/>
        </a:solidFill>
      </dgm:spPr>
      <dgm:t>
        <a:bodyPr/>
        <a:lstStyle/>
        <a:p>
          <a:pPr rtl="0"/>
          <a:r>
            <a:rPr lang="tr-TR" sz="1600" b="1" baseline="0" dirty="0" smtClean="0">
              <a:solidFill>
                <a:schemeClr val="tx1"/>
              </a:solidFill>
            </a:rPr>
            <a:t>20</a:t>
          </a:r>
          <a:r>
            <a:rPr lang="tr-TR" sz="1600" b="1" i="1" baseline="0" dirty="0" smtClean="0">
              <a:solidFill>
                <a:schemeClr val="tx1"/>
              </a:solidFill>
            </a:rPr>
            <a:t>14 </a:t>
          </a:r>
          <a:r>
            <a:rPr lang="tr-TR" sz="1600" b="1" baseline="0" dirty="0" smtClean="0">
              <a:solidFill>
                <a:schemeClr val="tx1"/>
              </a:solidFill>
            </a:rPr>
            <a:t>yılına ilişkin </a:t>
          </a:r>
          <a:r>
            <a:rPr lang="tr-TR" sz="1600" b="1" dirty="0" smtClean="0">
              <a:solidFill>
                <a:srgbClr val="FF0000"/>
              </a:solidFill>
            </a:rPr>
            <a:t>30.04.2014 tarihinden önce tahakkuk eden </a:t>
          </a:r>
          <a:r>
            <a:rPr lang="tr-TR" sz="1600" b="1" baseline="0" dirty="0" smtClean="0">
              <a:solidFill>
                <a:schemeClr val="tx1"/>
              </a:solidFill>
            </a:rPr>
            <a:t>motorlu taşıtlar vergisi gibi vergi alacakları</a:t>
          </a:r>
          <a:endParaRPr lang="tr-TR" sz="1600" baseline="0" dirty="0">
            <a:solidFill>
              <a:schemeClr val="tx1"/>
            </a:solidFill>
          </a:endParaRPr>
        </a:p>
      </dgm:t>
    </dgm:pt>
    <dgm:pt modelId="{75CAE851-A991-4616-BC57-03F8FE675D9B}" type="parTrans" cxnId="{955DD4C1-9590-4B16-B97A-762325CBF1F4}">
      <dgm:prSet/>
      <dgm:spPr/>
      <dgm:t>
        <a:bodyPr/>
        <a:lstStyle/>
        <a:p>
          <a:endParaRPr lang="tr-TR"/>
        </a:p>
      </dgm:t>
    </dgm:pt>
    <dgm:pt modelId="{6E202697-4457-4F22-BF07-617CC010F62A}" type="sibTrans" cxnId="{955DD4C1-9590-4B16-B97A-762325CBF1F4}">
      <dgm:prSet/>
      <dgm:spPr/>
      <dgm:t>
        <a:bodyPr/>
        <a:lstStyle/>
        <a:p>
          <a:endParaRPr lang="tr-TR"/>
        </a:p>
      </dgm:t>
    </dgm:pt>
    <dgm:pt modelId="{8E74B647-3F9C-4B58-8C3D-C7A31FCA9C60}">
      <dgm:prSet custT="1"/>
      <dgm:spPr>
        <a:solidFill>
          <a:srgbClr val="FFF3FD"/>
        </a:solidFill>
      </dgm:spPr>
      <dgm:t>
        <a:bodyPr/>
        <a:lstStyle/>
        <a:p>
          <a:pPr rtl="0"/>
          <a:r>
            <a:rPr lang="tr-TR" sz="1600" b="1" dirty="0" smtClean="0">
              <a:solidFill>
                <a:srgbClr val="FF0000"/>
              </a:solidFill>
            </a:rPr>
            <a:t>30.04.2014 tarihinden önce yapılan tespitlere </a:t>
          </a:r>
          <a:r>
            <a:rPr lang="tr-TR" sz="1600" b="1" baseline="0" dirty="0" smtClean="0">
              <a:solidFill>
                <a:schemeClr val="tx1"/>
              </a:solidFill>
            </a:rPr>
            <a:t>ilişkin vergi aslına bağlı olmayan </a:t>
          </a:r>
          <a:r>
            <a:rPr lang="tr-TR" sz="1600" b="1" dirty="0" smtClean="0">
              <a:solidFill>
                <a:srgbClr val="FF0000"/>
              </a:solidFill>
            </a:rPr>
            <a:t>usulsüzlük ve özel usulsüzlük cezaları</a:t>
          </a:r>
          <a:endParaRPr lang="tr-TR" sz="1600" dirty="0"/>
        </a:p>
      </dgm:t>
    </dgm:pt>
    <dgm:pt modelId="{478F91BB-DF86-4269-B44A-21B38AD239B1}" type="parTrans" cxnId="{7BC93BEE-E991-431A-AAF8-9F85CBE0FA7B}">
      <dgm:prSet/>
      <dgm:spPr/>
      <dgm:t>
        <a:bodyPr/>
        <a:lstStyle/>
        <a:p>
          <a:endParaRPr lang="tr-TR"/>
        </a:p>
      </dgm:t>
    </dgm:pt>
    <dgm:pt modelId="{51BC2B34-51C0-43BF-9E84-C3E87CCEF1B2}" type="sibTrans" cxnId="{7BC93BEE-E991-431A-AAF8-9F85CBE0FA7B}">
      <dgm:prSet/>
      <dgm:spPr/>
      <dgm:t>
        <a:bodyPr/>
        <a:lstStyle/>
        <a:p>
          <a:endParaRPr lang="tr-TR"/>
        </a:p>
      </dgm:t>
    </dgm:pt>
    <dgm:pt modelId="{24E9F04E-76C0-41D7-B948-FE92DE136D5A}" type="pres">
      <dgm:prSet presAssocID="{27E0B1F7-A01D-47E2-8CD9-54E4CA0457D9}" presName="Name0" presStyleCnt="0">
        <dgm:presLayoutVars>
          <dgm:chPref val="1"/>
          <dgm:dir/>
          <dgm:animOne val="branch"/>
          <dgm:animLvl val="lvl"/>
          <dgm:resizeHandles/>
        </dgm:presLayoutVars>
      </dgm:prSet>
      <dgm:spPr/>
      <dgm:t>
        <a:bodyPr/>
        <a:lstStyle/>
        <a:p>
          <a:endParaRPr lang="tr-TR"/>
        </a:p>
      </dgm:t>
    </dgm:pt>
    <dgm:pt modelId="{49E08BD1-FAF5-41C8-93CB-434F949D0533}" type="pres">
      <dgm:prSet presAssocID="{570804CA-C2D9-4C49-ABDB-4DB5BC6704D6}" presName="vertOne" presStyleCnt="0"/>
      <dgm:spPr/>
    </dgm:pt>
    <dgm:pt modelId="{34FCBF29-4CB9-4371-855A-E66AFF7171E0}" type="pres">
      <dgm:prSet presAssocID="{570804CA-C2D9-4C49-ABDB-4DB5BC6704D6}" presName="txOne" presStyleLbl="node0" presStyleIdx="0" presStyleCnt="3" custScaleX="2000000" custScaleY="604217" custLinFactX="700000" custLinFactY="5901" custLinFactNeighborX="736571" custLinFactNeighborY="100000">
        <dgm:presLayoutVars>
          <dgm:chPref val="3"/>
        </dgm:presLayoutVars>
      </dgm:prSet>
      <dgm:spPr/>
      <dgm:t>
        <a:bodyPr/>
        <a:lstStyle/>
        <a:p>
          <a:endParaRPr lang="tr-TR"/>
        </a:p>
      </dgm:t>
    </dgm:pt>
    <dgm:pt modelId="{57CB1433-CE58-4280-93FE-1C346B8DFD22}" type="pres">
      <dgm:prSet presAssocID="{570804CA-C2D9-4C49-ABDB-4DB5BC6704D6}" presName="horzOne" presStyleCnt="0"/>
      <dgm:spPr/>
    </dgm:pt>
    <dgm:pt modelId="{3D029C29-4017-4B35-B291-4B249F90F7C3}" type="pres">
      <dgm:prSet presAssocID="{2C649C95-1C20-422F-9F31-D787C036160D}" presName="sibSpaceOne" presStyleCnt="0"/>
      <dgm:spPr/>
    </dgm:pt>
    <dgm:pt modelId="{884C7210-2C45-4C0B-AD2F-07D079102B6F}" type="pres">
      <dgm:prSet presAssocID="{62E039C1-4F2C-4EB1-8AC9-89C34FE3B897}" presName="vertOne" presStyleCnt="0"/>
      <dgm:spPr/>
    </dgm:pt>
    <dgm:pt modelId="{A4514BBD-4006-417D-8199-0F14D615383B}" type="pres">
      <dgm:prSet presAssocID="{62E039C1-4F2C-4EB1-8AC9-89C34FE3B897}" presName="txOne" presStyleLbl="node0" presStyleIdx="1" presStyleCnt="3" custScaleX="908675" custScaleY="1128219" custLinFactX="-900000" custLinFactY="400000" custLinFactNeighborX="-929479" custLinFactNeighborY="405567">
        <dgm:presLayoutVars>
          <dgm:chPref val="3"/>
        </dgm:presLayoutVars>
      </dgm:prSet>
      <dgm:spPr/>
      <dgm:t>
        <a:bodyPr/>
        <a:lstStyle/>
        <a:p>
          <a:endParaRPr lang="tr-TR"/>
        </a:p>
      </dgm:t>
    </dgm:pt>
    <dgm:pt modelId="{AD00E4FE-99C6-4786-A618-C733149C9458}" type="pres">
      <dgm:prSet presAssocID="{62E039C1-4F2C-4EB1-8AC9-89C34FE3B897}" presName="horzOne" presStyleCnt="0"/>
      <dgm:spPr/>
    </dgm:pt>
    <dgm:pt modelId="{334B41F0-5EBD-4F75-81A6-9264D365DA08}" type="pres">
      <dgm:prSet presAssocID="{F7BE7D1F-1BA5-4789-9007-D2B51A177F6B}" presName="sibSpaceOne" presStyleCnt="0"/>
      <dgm:spPr/>
    </dgm:pt>
    <dgm:pt modelId="{93E48D36-EC8F-42F8-8EE2-312148135E86}" type="pres">
      <dgm:prSet presAssocID="{5794CA90-E03C-4FDE-B737-9832939211F1}" presName="vertOne" presStyleCnt="0"/>
      <dgm:spPr/>
    </dgm:pt>
    <dgm:pt modelId="{51CE5EB4-6F8F-44B2-955B-222E3BB62817}" type="pres">
      <dgm:prSet presAssocID="{5794CA90-E03C-4FDE-B737-9832939211F1}" presName="txOne" presStyleLbl="node0" presStyleIdx="2" presStyleCnt="3" custScaleX="49762" custScaleY="1035422" custLinFactX="-7679" custLinFactY="381509" custLinFactNeighborX="-100000" custLinFactNeighborY="400000">
        <dgm:presLayoutVars>
          <dgm:chPref val="3"/>
        </dgm:presLayoutVars>
      </dgm:prSet>
      <dgm:spPr/>
      <dgm:t>
        <a:bodyPr/>
        <a:lstStyle/>
        <a:p>
          <a:endParaRPr lang="tr-TR"/>
        </a:p>
      </dgm:t>
    </dgm:pt>
    <dgm:pt modelId="{FA575DCE-3E4F-4C63-822C-C1C0B323C365}" type="pres">
      <dgm:prSet presAssocID="{5794CA90-E03C-4FDE-B737-9832939211F1}" presName="parTransOne" presStyleCnt="0"/>
      <dgm:spPr/>
    </dgm:pt>
    <dgm:pt modelId="{B02390F2-9BAE-4B01-B5DD-30B9CBF7BDA8}" type="pres">
      <dgm:prSet presAssocID="{5794CA90-E03C-4FDE-B737-9832939211F1}" presName="horzOne" presStyleCnt="0"/>
      <dgm:spPr/>
    </dgm:pt>
    <dgm:pt modelId="{6893DF77-1136-4EDC-9866-BF4A1D7645BB}" type="pres">
      <dgm:prSet presAssocID="{9305AD99-8DC0-4C23-B553-CBEC92BDD462}" presName="vertTwo" presStyleCnt="0"/>
      <dgm:spPr/>
    </dgm:pt>
    <dgm:pt modelId="{2F3137F4-7E9C-4CFC-83A6-850A58C32004}" type="pres">
      <dgm:prSet presAssocID="{9305AD99-8DC0-4C23-B553-CBEC92BDD462}" presName="txTwo" presStyleLbl="node2" presStyleIdx="0" presStyleCnt="2" custScaleX="976852" custScaleY="1070931" custLinFactX="-239177" custLinFactY="-125652" custLinFactNeighborX="-300000" custLinFactNeighborY="-200000">
        <dgm:presLayoutVars>
          <dgm:chPref val="3"/>
        </dgm:presLayoutVars>
      </dgm:prSet>
      <dgm:spPr/>
      <dgm:t>
        <a:bodyPr/>
        <a:lstStyle/>
        <a:p>
          <a:endParaRPr lang="tr-TR"/>
        </a:p>
      </dgm:t>
    </dgm:pt>
    <dgm:pt modelId="{AF36D22B-B9B0-44F3-B4B5-6F384A0EA82C}" type="pres">
      <dgm:prSet presAssocID="{9305AD99-8DC0-4C23-B553-CBEC92BDD462}" presName="horzTwo" presStyleCnt="0"/>
      <dgm:spPr/>
    </dgm:pt>
    <dgm:pt modelId="{6DBE1B04-AB7E-4DBB-967E-18E386140B5C}" type="pres">
      <dgm:prSet presAssocID="{6E202697-4457-4F22-BF07-617CC010F62A}" presName="sibSpaceTwo" presStyleCnt="0"/>
      <dgm:spPr/>
    </dgm:pt>
    <dgm:pt modelId="{1E9D5091-BB8F-4154-849A-F73280A59B2C}" type="pres">
      <dgm:prSet presAssocID="{8E74B647-3F9C-4B58-8C3D-C7A31FCA9C60}" presName="vertTwo" presStyleCnt="0"/>
      <dgm:spPr/>
    </dgm:pt>
    <dgm:pt modelId="{BD250352-6819-404A-8A41-74B678F00E17}" type="pres">
      <dgm:prSet presAssocID="{8E74B647-3F9C-4B58-8C3D-C7A31FCA9C60}" presName="txTwo" presStyleLbl="node2" presStyleIdx="1" presStyleCnt="2" custScaleX="1036853" custScaleY="1069815" custLinFactX="-163999" custLinFactY="-125652" custLinFactNeighborX="-200000" custLinFactNeighborY="-200000">
        <dgm:presLayoutVars>
          <dgm:chPref val="3"/>
        </dgm:presLayoutVars>
      </dgm:prSet>
      <dgm:spPr/>
      <dgm:t>
        <a:bodyPr/>
        <a:lstStyle/>
        <a:p>
          <a:endParaRPr lang="tr-TR"/>
        </a:p>
      </dgm:t>
    </dgm:pt>
    <dgm:pt modelId="{2E225546-165D-4713-9C89-25A9C5BC31FF}" type="pres">
      <dgm:prSet presAssocID="{8E74B647-3F9C-4B58-8C3D-C7A31FCA9C60}" presName="horzTwo" presStyleCnt="0"/>
      <dgm:spPr/>
    </dgm:pt>
  </dgm:ptLst>
  <dgm:cxnLst>
    <dgm:cxn modelId="{C082E441-E4C7-4C84-B68E-E07419E9DBB4}" type="presOf" srcId="{62E039C1-4F2C-4EB1-8AC9-89C34FE3B897}" destId="{A4514BBD-4006-417D-8199-0F14D615383B}" srcOrd="0" destOrd="0" presId="urn:microsoft.com/office/officeart/2005/8/layout/hierarchy4"/>
    <dgm:cxn modelId="{12EC9986-800C-4841-A965-826381263183}" srcId="{27E0B1F7-A01D-47E2-8CD9-54E4CA0457D9}" destId="{5794CA90-E03C-4FDE-B737-9832939211F1}" srcOrd="2" destOrd="0" parTransId="{D7AF1569-ECD9-4F8E-B13A-A7D277F0F48A}" sibTransId="{47D952D1-0800-490C-B44E-310D1650EC9E}"/>
    <dgm:cxn modelId="{34339509-1B35-467A-997F-C116722A3974}" srcId="{27E0B1F7-A01D-47E2-8CD9-54E4CA0457D9}" destId="{62E039C1-4F2C-4EB1-8AC9-89C34FE3B897}" srcOrd="1" destOrd="0" parTransId="{890C3534-78B1-4F22-9224-1FE4AD572FDA}" sibTransId="{F7BE7D1F-1BA5-4789-9007-D2B51A177F6B}"/>
    <dgm:cxn modelId="{8AE1DE3E-567F-4121-A3D0-B71F6EE2F7F2}" type="presOf" srcId="{570804CA-C2D9-4C49-ABDB-4DB5BC6704D6}" destId="{34FCBF29-4CB9-4371-855A-E66AFF7171E0}" srcOrd="0" destOrd="0" presId="urn:microsoft.com/office/officeart/2005/8/layout/hierarchy4"/>
    <dgm:cxn modelId="{955DD4C1-9590-4B16-B97A-762325CBF1F4}" srcId="{5794CA90-E03C-4FDE-B737-9832939211F1}" destId="{9305AD99-8DC0-4C23-B553-CBEC92BDD462}" srcOrd="0" destOrd="0" parTransId="{75CAE851-A991-4616-BC57-03F8FE675D9B}" sibTransId="{6E202697-4457-4F22-BF07-617CC010F62A}"/>
    <dgm:cxn modelId="{F17281C8-E9B7-41EA-922C-E4059A849C70}" type="presOf" srcId="{8E74B647-3F9C-4B58-8C3D-C7A31FCA9C60}" destId="{BD250352-6819-404A-8A41-74B678F00E17}" srcOrd="0" destOrd="0" presId="urn:microsoft.com/office/officeart/2005/8/layout/hierarchy4"/>
    <dgm:cxn modelId="{7BC93BEE-E991-431A-AAF8-9F85CBE0FA7B}" srcId="{5794CA90-E03C-4FDE-B737-9832939211F1}" destId="{8E74B647-3F9C-4B58-8C3D-C7A31FCA9C60}" srcOrd="1" destOrd="0" parTransId="{478F91BB-DF86-4269-B44A-21B38AD239B1}" sibTransId="{51BC2B34-51C0-43BF-9E84-C3E87CCEF1B2}"/>
    <dgm:cxn modelId="{560E7723-86B9-457A-B4A7-04EE9C16ECD7}" type="presOf" srcId="{9305AD99-8DC0-4C23-B553-CBEC92BDD462}" destId="{2F3137F4-7E9C-4CFC-83A6-850A58C32004}" srcOrd="0" destOrd="0" presId="urn:microsoft.com/office/officeart/2005/8/layout/hierarchy4"/>
    <dgm:cxn modelId="{42A7F973-401C-4932-8D61-41992D4679C4}" type="presOf" srcId="{27E0B1F7-A01D-47E2-8CD9-54E4CA0457D9}" destId="{24E9F04E-76C0-41D7-B948-FE92DE136D5A}" srcOrd="0" destOrd="0" presId="urn:microsoft.com/office/officeart/2005/8/layout/hierarchy4"/>
    <dgm:cxn modelId="{375ED5F5-8933-4FA9-8EB5-BF83381DA794}" type="presOf" srcId="{5794CA90-E03C-4FDE-B737-9832939211F1}" destId="{51CE5EB4-6F8F-44B2-955B-222E3BB62817}" srcOrd="0" destOrd="0" presId="urn:microsoft.com/office/officeart/2005/8/layout/hierarchy4"/>
    <dgm:cxn modelId="{BE71A0CC-DE57-4176-BD74-0D2B917C2924}" srcId="{27E0B1F7-A01D-47E2-8CD9-54E4CA0457D9}" destId="{570804CA-C2D9-4C49-ABDB-4DB5BC6704D6}" srcOrd="0" destOrd="0" parTransId="{06ED4971-5161-4F07-9110-4A3FAAF04124}" sibTransId="{2C649C95-1C20-422F-9F31-D787C036160D}"/>
    <dgm:cxn modelId="{5E60A213-5AC3-4AE6-B626-A9CF4063C808}" type="presParOf" srcId="{24E9F04E-76C0-41D7-B948-FE92DE136D5A}" destId="{49E08BD1-FAF5-41C8-93CB-434F949D0533}" srcOrd="0" destOrd="0" presId="urn:microsoft.com/office/officeart/2005/8/layout/hierarchy4"/>
    <dgm:cxn modelId="{AEFC00BF-8C3D-4A27-B565-72055ACB8137}" type="presParOf" srcId="{49E08BD1-FAF5-41C8-93CB-434F949D0533}" destId="{34FCBF29-4CB9-4371-855A-E66AFF7171E0}" srcOrd="0" destOrd="0" presId="urn:microsoft.com/office/officeart/2005/8/layout/hierarchy4"/>
    <dgm:cxn modelId="{1917E581-F23A-4EA7-898B-EF7B9687DC74}" type="presParOf" srcId="{49E08BD1-FAF5-41C8-93CB-434F949D0533}" destId="{57CB1433-CE58-4280-93FE-1C346B8DFD22}" srcOrd="1" destOrd="0" presId="urn:microsoft.com/office/officeart/2005/8/layout/hierarchy4"/>
    <dgm:cxn modelId="{7481B2AE-8A09-4E95-B4F6-C2C49DA23E35}" type="presParOf" srcId="{24E9F04E-76C0-41D7-B948-FE92DE136D5A}" destId="{3D029C29-4017-4B35-B291-4B249F90F7C3}" srcOrd="1" destOrd="0" presId="urn:microsoft.com/office/officeart/2005/8/layout/hierarchy4"/>
    <dgm:cxn modelId="{DA790317-2EA7-4C04-808D-D3DA30702DB3}" type="presParOf" srcId="{24E9F04E-76C0-41D7-B948-FE92DE136D5A}" destId="{884C7210-2C45-4C0B-AD2F-07D079102B6F}" srcOrd="2" destOrd="0" presId="urn:microsoft.com/office/officeart/2005/8/layout/hierarchy4"/>
    <dgm:cxn modelId="{2338BC88-D32F-4A00-B48B-1BCA492553A8}" type="presParOf" srcId="{884C7210-2C45-4C0B-AD2F-07D079102B6F}" destId="{A4514BBD-4006-417D-8199-0F14D615383B}" srcOrd="0" destOrd="0" presId="urn:microsoft.com/office/officeart/2005/8/layout/hierarchy4"/>
    <dgm:cxn modelId="{F134BABC-3251-4BC4-9A3D-3EFFD7D8F623}" type="presParOf" srcId="{884C7210-2C45-4C0B-AD2F-07D079102B6F}" destId="{AD00E4FE-99C6-4786-A618-C733149C9458}" srcOrd="1" destOrd="0" presId="urn:microsoft.com/office/officeart/2005/8/layout/hierarchy4"/>
    <dgm:cxn modelId="{FE4382F4-1AE6-4C6C-B459-3F096320154A}" type="presParOf" srcId="{24E9F04E-76C0-41D7-B948-FE92DE136D5A}" destId="{334B41F0-5EBD-4F75-81A6-9264D365DA08}" srcOrd="3" destOrd="0" presId="urn:microsoft.com/office/officeart/2005/8/layout/hierarchy4"/>
    <dgm:cxn modelId="{58961D28-C30F-4459-9522-FBA36DA30086}" type="presParOf" srcId="{24E9F04E-76C0-41D7-B948-FE92DE136D5A}" destId="{93E48D36-EC8F-42F8-8EE2-312148135E86}" srcOrd="4" destOrd="0" presId="urn:microsoft.com/office/officeart/2005/8/layout/hierarchy4"/>
    <dgm:cxn modelId="{88A643B1-6E7A-49E6-ABEA-F136D8A8C0B4}" type="presParOf" srcId="{93E48D36-EC8F-42F8-8EE2-312148135E86}" destId="{51CE5EB4-6F8F-44B2-955B-222E3BB62817}" srcOrd="0" destOrd="0" presId="urn:microsoft.com/office/officeart/2005/8/layout/hierarchy4"/>
    <dgm:cxn modelId="{A4ADF61F-677E-410F-BCF0-965655ECBE9B}" type="presParOf" srcId="{93E48D36-EC8F-42F8-8EE2-312148135E86}" destId="{FA575DCE-3E4F-4C63-822C-C1C0B323C365}" srcOrd="1" destOrd="0" presId="urn:microsoft.com/office/officeart/2005/8/layout/hierarchy4"/>
    <dgm:cxn modelId="{E7648220-2024-4FE9-A694-A3A76DFEC3DD}" type="presParOf" srcId="{93E48D36-EC8F-42F8-8EE2-312148135E86}" destId="{B02390F2-9BAE-4B01-B5DD-30B9CBF7BDA8}" srcOrd="2" destOrd="0" presId="urn:microsoft.com/office/officeart/2005/8/layout/hierarchy4"/>
    <dgm:cxn modelId="{37811A7A-8820-4B76-BA07-701587B0304F}" type="presParOf" srcId="{B02390F2-9BAE-4B01-B5DD-30B9CBF7BDA8}" destId="{6893DF77-1136-4EDC-9866-BF4A1D7645BB}" srcOrd="0" destOrd="0" presId="urn:microsoft.com/office/officeart/2005/8/layout/hierarchy4"/>
    <dgm:cxn modelId="{8EAE001E-6130-4A64-9F02-8891F601C5B4}" type="presParOf" srcId="{6893DF77-1136-4EDC-9866-BF4A1D7645BB}" destId="{2F3137F4-7E9C-4CFC-83A6-850A58C32004}" srcOrd="0" destOrd="0" presId="urn:microsoft.com/office/officeart/2005/8/layout/hierarchy4"/>
    <dgm:cxn modelId="{6AC7E216-CA33-43D2-B462-4E784822AA90}" type="presParOf" srcId="{6893DF77-1136-4EDC-9866-BF4A1D7645BB}" destId="{AF36D22B-B9B0-44F3-B4B5-6F384A0EA82C}" srcOrd="1" destOrd="0" presId="urn:microsoft.com/office/officeart/2005/8/layout/hierarchy4"/>
    <dgm:cxn modelId="{9C32B737-39AB-456E-855B-4D681F19E0DF}" type="presParOf" srcId="{B02390F2-9BAE-4B01-B5DD-30B9CBF7BDA8}" destId="{6DBE1B04-AB7E-4DBB-967E-18E386140B5C}" srcOrd="1" destOrd="0" presId="urn:microsoft.com/office/officeart/2005/8/layout/hierarchy4"/>
    <dgm:cxn modelId="{0DAEF3C1-D7C5-4E13-B255-0CB2FBE4421F}" type="presParOf" srcId="{B02390F2-9BAE-4B01-B5DD-30B9CBF7BDA8}" destId="{1E9D5091-BB8F-4154-849A-F73280A59B2C}" srcOrd="2" destOrd="0" presId="urn:microsoft.com/office/officeart/2005/8/layout/hierarchy4"/>
    <dgm:cxn modelId="{AC4FC1E4-8AD7-4710-897D-50CCD1EFD926}" type="presParOf" srcId="{1E9D5091-BB8F-4154-849A-F73280A59B2C}" destId="{BD250352-6819-404A-8A41-74B678F00E17}" srcOrd="0" destOrd="0" presId="urn:microsoft.com/office/officeart/2005/8/layout/hierarchy4"/>
    <dgm:cxn modelId="{1BFDC66D-C064-4773-9EBD-1C4398091FF8}" type="presParOf" srcId="{1E9D5091-BB8F-4154-849A-F73280A59B2C}" destId="{2E225546-165D-4713-9C89-25A9C5BC31FF}" srcOrd="1" destOrd="0" presId="urn:microsoft.com/office/officeart/2005/8/layout/hierarchy4"/>
  </dgm:cxnLst>
  <dgm:bg>
    <a:noFill/>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10133E2-89FF-450E-930D-B48B8295E4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294D7AF-5A2E-4C62-9AD2-C8F550E1629B}">
      <dgm:prSet/>
      <dgm:spPr>
        <a:solidFill>
          <a:srgbClr val="FFF3FD"/>
        </a:solidFill>
      </dgm:spPr>
      <dgm:t>
        <a:bodyPr/>
        <a:lstStyle/>
        <a:p>
          <a:pPr algn="just" rtl="0"/>
          <a:r>
            <a:rPr lang="tr-TR" b="1" dirty="0" smtClean="0">
              <a:solidFill>
                <a:schemeClr val="tx1"/>
              </a:solidFill>
            </a:rPr>
            <a:t>Kanun kapsamında ödenecek alacaklara, Kanunun yayımı tarihinden sonra faiz vb. adlarla herhangi bir </a:t>
          </a:r>
          <a:r>
            <a:rPr lang="tr-TR" b="1" u="none" dirty="0" err="1" smtClean="0">
              <a:solidFill>
                <a:schemeClr val="tx1"/>
              </a:solidFill>
            </a:rPr>
            <a:t>fer’i</a:t>
          </a:r>
          <a:r>
            <a:rPr lang="tr-TR" b="1" u="none" dirty="0" smtClean="0">
              <a:solidFill>
                <a:schemeClr val="tx1"/>
              </a:solidFill>
            </a:rPr>
            <a:t> amme alacağı hesaplanmayacaktır.</a:t>
          </a:r>
          <a:endParaRPr lang="tr-TR" u="none" dirty="0">
            <a:solidFill>
              <a:schemeClr val="tx1"/>
            </a:solidFill>
          </a:endParaRPr>
        </a:p>
      </dgm:t>
    </dgm:pt>
    <dgm:pt modelId="{F8D5324F-2E89-4811-9830-5D0419D08A03}" type="parTrans" cxnId="{5D4A4EA7-536C-46CC-82B9-DFF0B3751402}">
      <dgm:prSet/>
      <dgm:spPr/>
      <dgm:t>
        <a:bodyPr/>
        <a:lstStyle/>
        <a:p>
          <a:endParaRPr lang="tr-TR"/>
        </a:p>
      </dgm:t>
    </dgm:pt>
    <dgm:pt modelId="{81439F96-6C42-4BB9-84C3-D106A7C62171}" type="sibTrans" cxnId="{5D4A4EA7-536C-46CC-82B9-DFF0B3751402}">
      <dgm:prSet/>
      <dgm:spPr/>
      <dgm:t>
        <a:bodyPr/>
        <a:lstStyle/>
        <a:p>
          <a:endParaRPr lang="tr-TR"/>
        </a:p>
      </dgm:t>
    </dgm:pt>
    <dgm:pt modelId="{DB0FF81F-C8F6-47BB-8B9C-5B3C14B2849E}">
      <dgm:prSet/>
      <dgm:spPr>
        <a:solidFill>
          <a:srgbClr val="FFEBFC"/>
        </a:solidFill>
      </dgm:spPr>
      <dgm:t>
        <a:bodyPr/>
        <a:lstStyle/>
        <a:p>
          <a:pPr algn="just" rtl="0"/>
          <a:r>
            <a:rPr lang="tr-TR" b="1" dirty="0" smtClean="0">
              <a:solidFill>
                <a:schemeClr val="tx1"/>
              </a:solidFill>
            </a:rPr>
            <a:t>Kanun kapsamında ödenen alacaklar için tatbik edilmiş olan </a:t>
          </a:r>
          <a:r>
            <a:rPr lang="tr-TR" b="1" u="none" dirty="0" smtClean="0">
              <a:solidFill>
                <a:schemeClr val="tx1"/>
              </a:solidFill>
            </a:rPr>
            <a:t>hacizler yapılan </a:t>
          </a:r>
          <a:r>
            <a:rPr lang="tr-TR" b="1" dirty="0" smtClean="0">
              <a:solidFill>
                <a:schemeClr val="tx1"/>
              </a:solidFill>
            </a:rPr>
            <a:t>ödemeler nispetinde kaldırılacaktır.</a:t>
          </a:r>
          <a:endParaRPr lang="tr-TR" dirty="0">
            <a:solidFill>
              <a:schemeClr val="tx1"/>
            </a:solidFill>
          </a:endParaRPr>
        </a:p>
      </dgm:t>
    </dgm:pt>
    <dgm:pt modelId="{6C35AB3F-E273-4DA7-8CDF-8A62E4A457B6}" type="parTrans" cxnId="{729C504D-798A-45AA-ADCE-907C2CD2764A}">
      <dgm:prSet/>
      <dgm:spPr/>
      <dgm:t>
        <a:bodyPr/>
        <a:lstStyle/>
        <a:p>
          <a:endParaRPr lang="tr-TR"/>
        </a:p>
      </dgm:t>
    </dgm:pt>
    <dgm:pt modelId="{048F5204-5990-43D0-BC4B-FA9B3C932E7C}" type="sibTrans" cxnId="{729C504D-798A-45AA-ADCE-907C2CD2764A}">
      <dgm:prSet/>
      <dgm:spPr/>
      <dgm:t>
        <a:bodyPr/>
        <a:lstStyle/>
        <a:p>
          <a:endParaRPr lang="tr-TR"/>
        </a:p>
      </dgm:t>
    </dgm:pt>
    <dgm:pt modelId="{F2F6651D-CA85-43FC-8AC7-89FF0BF071BB}">
      <dgm:prSet/>
      <dgm:spPr>
        <a:solidFill>
          <a:srgbClr val="FFF3FD"/>
        </a:solidFill>
      </dgm:spPr>
      <dgm:t>
        <a:bodyPr/>
        <a:lstStyle/>
        <a:p>
          <a:pPr algn="just" rtl="0"/>
          <a:r>
            <a:rPr lang="tr-TR" b="1" dirty="0" smtClean="0">
              <a:solidFill>
                <a:schemeClr val="tx1"/>
              </a:solidFill>
            </a:rPr>
            <a:t>Kanun kapsamına giren alacaklara karşılık bu Kanunun yayımlandığı tarihten önce </a:t>
          </a:r>
          <a:r>
            <a:rPr lang="tr-TR" b="1" u="none" dirty="0" smtClean="0">
              <a:solidFill>
                <a:schemeClr val="tx1"/>
              </a:solidFill>
            </a:rPr>
            <a:t>tahsil edilmiş olan tutarlar iade edilmeyecektir.</a:t>
          </a:r>
          <a:endParaRPr lang="tr-TR" u="none" dirty="0">
            <a:solidFill>
              <a:schemeClr val="tx1"/>
            </a:solidFill>
          </a:endParaRPr>
        </a:p>
      </dgm:t>
    </dgm:pt>
    <dgm:pt modelId="{D4C2F2D0-CE49-4036-961A-483CD09D7815}" type="parTrans" cxnId="{654B88B7-A7DC-4DD9-8885-DC5C3CD66BF1}">
      <dgm:prSet/>
      <dgm:spPr/>
      <dgm:t>
        <a:bodyPr/>
        <a:lstStyle/>
        <a:p>
          <a:endParaRPr lang="tr-TR"/>
        </a:p>
      </dgm:t>
    </dgm:pt>
    <dgm:pt modelId="{12561A1A-817C-46E5-B4A5-42AC080C8E34}" type="sibTrans" cxnId="{654B88B7-A7DC-4DD9-8885-DC5C3CD66BF1}">
      <dgm:prSet/>
      <dgm:spPr/>
      <dgm:t>
        <a:bodyPr/>
        <a:lstStyle/>
        <a:p>
          <a:endParaRPr lang="tr-TR"/>
        </a:p>
      </dgm:t>
    </dgm:pt>
    <dgm:pt modelId="{24A8FAAE-D5E8-433A-9516-BEA6C6F194D0}">
      <dgm:prSet/>
      <dgm:spPr>
        <a:solidFill>
          <a:srgbClr val="FFEBFC"/>
        </a:solidFill>
      </dgm:spPr>
      <dgm:t>
        <a:bodyPr/>
        <a:lstStyle/>
        <a:p>
          <a:pPr algn="just" rtl="0"/>
          <a:r>
            <a:rPr lang="tr-TR" b="1" dirty="0" smtClean="0">
              <a:solidFill>
                <a:schemeClr val="tx1"/>
              </a:solidFill>
            </a:rPr>
            <a:t>Kanun kapsamında borçlarını yapılandıran MTV mükelleflerine bu Kanun hükümlerinin ihlal edilmemesi şartıyla taksitlendirme süresi sonuna kadar </a:t>
          </a:r>
          <a:r>
            <a:rPr lang="tr-TR" b="1" u="none" dirty="0" smtClean="0">
              <a:solidFill>
                <a:schemeClr val="tx1"/>
              </a:solidFill>
            </a:rPr>
            <a:t>fenni muayene izni verilmektedir.</a:t>
          </a:r>
          <a:endParaRPr lang="tr-TR" u="none" dirty="0">
            <a:solidFill>
              <a:schemeClr val="tx1"/>
            </a:solidFill>
          </a:endParaRPr>
        </a:p>
      </dgm:t>
    </dgm:pt>
    <dgm:pt modelId="{AB3773E9-0626-46A7-A6F5-E0F5619F8AAD}" type="parTrans" cxnId="{5D887D5A-B6C1-4000-8804-E534B25035F6}">
      <dgm:prSet/>
      <dgm:spPr/>
      <dgm:t>
        <a:bodyPr/>
        <a:lstStyle/>
        <a:p>
          <a:endParaRPr lang="tr-TR"/>
        </a:p>
      </dgm:t>
    </dgm:pt>
    <dgm:pt modelId="{82D3F0DF-EE84-406F-8D37-E4BAA46FF013}" type="sibTrans" cxnId="{5D887D5A-B6C1-4000-8804-E534B25035F6}">
      <dgm:prSet/>
      <dgm:spPr/>
      <dgm:t>
        <a:bodyPr/>
        <a:lstStyle/>
        <a:p>
          <a:endParaRPr lang="tr-TR"/>
        </a:p>
      </dgm:t>
    </dgm:pt>
    <dgm:pt modelId="{E2232F95-C402-4D5C-AB2C-95F3496EAFD9}" type="pres">
      <dgm:prSet presAssocID="{910133E2-89FF-450E-930D-B48B8295E414}" presName="linear" presStyleCnt="0">
        <dgm:presLayoutVars>
          <dgm:animLvl val="lvl"/>
          <dgm:resizeHandles val="exact"/>
        </dgm:presLayoutVars>
      </dgm:prSet>
      <dgm:spPr/>
      <dgm:t>
        <a:bodyPr/>
        <a:lstStyle/>
        <a:p>
          <a:endParaRPr lang="tr-TR"/>
        </a:p>
      </dgm:t>
    </dgm:pt>
    <dgm:pt modelId="{83A416B9-F871-4510-934E-3EC89BB31F17}" type="pres">
      <dgm:prSet presAssocID="{A294D7AF-5A2E-4C62-9AD2-C8F550E1629B}" presName="parentText" presStyleLbl="node1" presStyleIdx="0" presStyleCnt="4">
        <dgm:presLayoutVars>
          <dgm:chMax val="0"/>
          <dgm:bulletEnabled val="1"/>
        </dgm:presLayoutVars>
      </dgm:prSet>
      <dgm:spPr/>
      <dgm:t>
        <a:bodyPr/>
        <a:lstStyle/>
        <a:p>
          <a:endParaRPr lang="tr-TR"/>
        </a:p>
      </dgm:t>
    </dgm:pt>
    <dgm:pt modelId="{A438F7F8-D29F-4335-BC42-FB76EF8DF18A}" type="pres">
      <dgm:prSet presAssocID="{81439F96-6C42-4BB9-84C3-D106A7C62171}" presName="spacer" presStyleCnt="0"/>
      <dgm:spPr/>
    </dgm:pt>
    <dgm:pt modelId="{3C913EC8-CA21-4AF5-A852-ED73870FDACA}" type="pres">
      <dgm:prSet presAssocID="{DB0FF81F-C8F6-47BB-8B9C-5B3C14B2849E}" presName="parentText" presStyleLbl="node1" presStyleIdx="1" presStyleCnt="4">
        <dgm:presLayoutVars>
          <dgm:chMax val="0"/>
          <dgm:bulletEnabled val="1"/>
        </dgm:presLayoutVars>
      </dgm:prSet>
      <dgm:spPr/>
      <dgm:t>
        <a:bodyPr/>
        <a:lstStyle/>
        <a:p>
          <a:endParaRPr lang="tr-TR"/>
        </a:p>
      </dgm:t>
    </dgm:pt>
    <dgm:pt modelId="{D5984B67-07B4-460E-9A29-43FCC2821D38}" type="pres">
      <dgm:prSet presAssocID="{048F5204-5990-43D0-BC4B-FA9B3C932E7C}" presName="spacer" presStyleCnt="0"/>
      <dgm:spPr/>
    </dgm:pt>
    <dgm:pt modelId="{B5A8B6DF-C6FA-4D34-8487-91144D970961}" type="pres">
      <dgm:prSet presAssocID="{F2F6651D-CA85-43FC-8AC7-89FF0BF071BB}" presName="parentText" presStyleLbl="node1" presStyleIdx="2" presStyleCnt="4" custLinFactNeighborX="37" custLinFactNeighborY="-20148">
        <dgm:presLayoutVars>
          <dgm:chMax val="0"/>
          <dgm:bulletEnabled val="1"/>
        </dgm:presLayoutVars>
      </dgm:prSet>
      <dgm:spPr/>
      <dgm:t>
        <a:bodyPr/>
        <a:lstStyle/>
        <a:p>
          <a:endParaRPr lang="tr-TR"/>
        </a:p>
      </dgm:t>
    </dgm:pt>
    <dgm:pt modelId="{6EF5C460-50D1-4274-82AC-59D2F96FB1FE}" type="pres">
      <dgm:prSet presAssocID="{12561A1A-817C-46E5-B4A5-42AC080C8E34}" presName="spacer" presStyleCnt="0"/>
      <dgm:spPr/>
    </dgm:pt>
    <dgm:pt modelId="{5953EC6D-D153-48CF-BF76-1D86FA8353D1}" type="pres">
      <dgm:prSet presAssocID="{24A8FAAE-D5E8-433A-9516-BEA6C6F194D0}" presName="parentText" presStyleLbl="node1" presStyleIdx="3" presStyleCnt="4">
        <dgm:presLayoutVars>
          <dgm:chMax val="0"/>
          <dgm:bulletEnabled val="1"/>
        </dgm:presLayoutVars>
      </dgm:prSet>
      <dgm:spPr/>
      <dgm:t>
        <a:bodyPr/>
        <a:lstStyle/>
        <a:p>
          <a:endParaRPr lang="tr-TR"/>
        </a:p>
      </dgm:t>
    </dgm:pt>
  </dgm:ptLst>
  <dgm:cxnLst>
    <dgm:cxn modelId="{C421E604-D500-44F7-B235-CA46C2E4031F}" type="presOf" srcId="{910133E2-89FF-450E-930D-B48B8295E414}" destId="{E2232F95-C402-4D5C-AB2C-95F3496EAFD9}" srcOrd="0" destOrd="0" presId="urn:microsoft.com/office/officeart/2005/8/layout/vList2"/>
    <dgm:cxn modelId="{93F9D6DE-6DFA-4427-9442-81351FB309D2}" type="presOf" srcId="{24A8FAAE-D5E8-433A-9516-BEA6C6F194D0}" destId="{5953EC6D-D153-48CF-BF76-1D86FA8353D1}" srcOrd="0" destOrd="0" presId="urn:microsoft.com/office/officeart/2005/8/layout/vList2"/>
    <dgm:cxn modelId="{5D4A4EA7-536C-46CC-82B9-DFF0B3751402}" srcId="{910133E2-89FF-450E-930D-B48B8295E414}" destId="{A294D7AF-5A2E-4C62-9AD2-C8F550E1629B}" srcOrd="0" destOrd="0" parTransId="{F8D5324F-2E89-4811-9830-5D0419D08A03}" sibTransId="{81439F96-6C42-4BB9-84C3-D106A7C62171}"/>
    <dgm:cxn modelId="{5D887D5A-B6C1-4000-8804-E534B25035F6}" srcId="{910133E2-89FF-450E-930D-B48B8295E414}" destId="{24A8FAAE-D5E8-433A-9516-BEA6C6F194D0}" srcOrd="3" destOrd="0" parTransId="{AB3773E9-0626-46A7-A6F5-E0F5619F8AAD}" sibTransId="{82D3F0DF-EE84-406F-8D37-E4BAA46FF013}"/>
    <dgm:cxn modelId="{654B88B7-A7DC-4DD9-8885-DC5C3CD66BF1}" srcId="{910133E2-89FF-450E-930D-B48B8295E414}" destId="{F2F6651D-CA85-43FC-8AC7-89FF0BF071BB}" srcOrd="2" destOrd="0" parTransId="{D4C2F2D0-CE49-4036-961A-483CD09D7815}" sibTransId="{12561A1A-817C-46E5-B4A5-42AC080C8E34}"/>
    <dgm:cxn modelId="{672BF1AC-D5E3-4681-B164-F9CBD9CC58DF}" type="presOf" srcId="{F2F6651D-CA85-43FC-8AC7-89FF0BF071BB}" destId="{B5A8B6DF-C6FA-4D34-8487-91144D970961}" srcOrd="0" destOrd="0" presId="urn:microsoft.com/office/officeart/2005/8/layout/vList2"/>
    <dgm:cxn modelId="{729C504D-798A-45AA-ADCE-907C2CD2764A}" srcId="{910133E2-89FF-450E-930D-B48B8295E414}" destId="{DB0FF81F-C8F6-47BB-8B9C-5B3C14B2849E}" srcOrd="1" destOrd="0" parTransId="{6C35AB3F-E273-4DA7-8CDF-8A62E4A457B6}" sibTransId="{048F5204-5990-43D0-BC4B-FA9B3C932E7C}"/>
    <dgm:cxn modelId="{E29EC9C1-A44A-4AD8-9EDD-0E9F2F7CCF3A}" type="presOf" srcId="{DB0FF81F-C8F6-47BB-8B9C-5B3C14B2849E}" destId="{3C913EC8-CA21-4AF5-A852-ED73870FDACA}" srcOrd="0" destOrd="0" presId="urn:microsoft.com/office/officeart/2005/8/layout/vList2"/>
    <dgm:cxn modelId="{C5A32EE0-2B61-443C-A077-7F73A63CA2FA}" type="presOf" srcId="{A294D7AF-5A2E-4C62-9AD2-C8F550E1629B}" destId="{83A416B9-F871-4510-934E-3EC89BB31F17}" srcOrd="0" destOrd="0" presId="urn:microsoft.com/office/officeart/2005/8/layout/vList2"/>
    <dgm:cxn modelId="{4F8F3FA4-6C96-4D08-8B9A-FFEB3E234953}" type="presParOf" srcId="{E2232F95-C402-4D5C-AB2C-95F3496EAFD9}" destId="{83A416B9-F871-4510-934E-3EC89BB31F17}" srcOrd="0" destOrd="0" presId="urn:microsoft.com/office/officeart/2005/8/layout/vList2"/>
    <dgm:cxn modelId="{B745DDAA-CE62-4EE9-AAA9-DCBE76E089AF}" type="presParOf" srcId="{E2232F95-C402-4D5C-AB2C-95F3496EAFD9}" destId="{A438F7F8-D29F-4335-BC42-FB76EF8DF18A}" srcOrd="1" destOrd="0" presId="urn:microsoft.com/office/officeart/2005/8/layout/vList2"/>
    <dgm:cxn modelId="{3DD7D488-8847-4467-88FB-745F75D40D8D}" type="presParOf" srcId="{E2232F95-C402-4D5C-AB2C-95F3496EAFD9}" destId="{3C913EC8-CA21-4AF5-A852-ED73870FDACA}" srcOrd="2" destOrd="0" presId="urn:microsoft.com/office/officeart/2005/8/layout/vList2"/>
    <dgm:cxn modelId="{4915C6BA-BBCD-4CAB-86C7-8C059E6E2831}" type="presParOf" srcId="{E2232F95-C402-4D5C-AB2C-95F3496EAFD9}" destId="{D5984B67-07B4-460E-9A29-43FCC2821D38}" srcOrd="3" destOrd="0" presId="urn:microsoft.com/office/officeart/2005/8/layout/vList2"/>
    <dgm:cxn modelId="{1222530F-972F-49D9-949F-A4FC5D377190}" type="presParOf" srcId="{E2232F95-C402-4D5C-AB2C-95F3496EAFD9}" destId="{B5A8B6DF-C6FA-4D34-8487-91144D970961}" srcOrd="4" destOrd="0" presId="urn:microsoft.com/office/officeart/2005/8/layout/vList2"/>
    <dgm:cxn modelId="{6A477C29-5F76-41E0-A2C2-BE6E29CBCDD6}" type="presParOf" srcId="{E2232F95-C402-4D5C-AB2C-95F3496EAFD9}" destId="{6EF5C460-50D1-4274-82AC-59D2F96FB1FE}" srcOrd="5" destOrd="0" presId="urn:microsoft.com/office/officeart/2005/8/layout/vList2"/>
    <dgm:cxn modelId="{AE9B345A-01A1-425F-828C-4D2C69216B14}" type="presParOf" srcId="{E2232F95-C402-4D5C-AB2C-95F3496EAFD9}" destId="{5953EC6D-D153-48CF-BF76-1D86FA8353D1}" srcOrd="6"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DA96D6C-7711-42B1-A230-AF4E7302B95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7CD64E3F-A68F-4D63-943B-E7B2E28D79BE}">
      <dgm:prSet/>
      <dgm:spPr>
        <a:solidFill>
          <a:srgbClr val="FFEBFC"/>
        </a:solidFill>
      </dgm:spPr>
      <dgm:t>
        <a:bodyPr/>
        <a:lstStyle/>
        <a:p>
          <a:pPr rtl="0"/>
          <a:r>
            <a:rPr lang="tr-TR" b="1" u="none" dirty="0" smtClean="0">
              <a:solidFill>
                <a:schemeClr val="tx1"/>
              </a:solidFill>
            </a:rPr>
            <a:t>Madde hükmünden yararlanmanın bir diğer şartı, kesinleşmiş alacaklar için açılmış davalardan (ödeme emri, haciz, </a:t>
          </a:r>
          <a:r>
            <a:rPr lang="tr-TR" b="1" u="none" dirty="0" err="1" smtClean="0">
              <a:solidFill>
                <a:schemeClr val="tx1"/>
              </a:solidFill>
            </a:rPr>
            <a:t>v.b</a:t>
          </a:r>
          <a:r>
            <a:rPr lang="tr-TR" b="1" u="none" dirty="0" smtClean="0">
              <a:solidFill>
                <a:schemeClr val="tx1"/>
              </a:solidFill>
            </a:rPr>
            <a:t>.) vazgeçilmesidir.</a:t>
          </a:r>
          <a:endParaRPr lang="tr-TR" u="none" dirty="0">
            <a:solidFill>
              <a:schemeClr val="tx1"/>
            </a:solidFill>
          </a:endParaRPr>
        </a:p>
      </dgm:t>
    </dgm:pt>
    <dgm:pt modelId="{4CE9A969-CC65-4132-B8F6-1131BD21AF64}" type="parTrans" cxnId="{262707C4-1CBF-4002-A3D6-5909630AA455}">
      <dgm:prSet/>
      <dgm:spPr/>
      <dgm:t>
        <a:bodyPr/>
        <a:lstStyle/>
        <a:p>
          <a:endParaRPr lang="tr-TR"/>
        </a:p>
      </dgm:t>
    </dgm:pt>
    <dgm:pt modelId="{A8607C35-A613-458D-9EAD-B1F202AB36CB}" type="sibTrans" cxnId="{262707C4-1CBF-4002-A3D6-5909630AA455}">
      <dgm:prSet/>
      <dgm:spPr/>
      <dgm:t>
        <a:bodyPr/>
        <a:lstStyle/>
        <a:p>
          <a:endParaRPr lang="tr-TR"/>
        </a:p>
      </dgm:t>
    </dgm:pt>
    <dgm:pt modelId="{FC4B927C-E91D-4D96-9302-2940DCDB6B54}">
      <dgm:prSet/>
      <dgm:spPr>
        <a:solidFill>
          <a:srgbClr val="FFF3FD"/>
        </a:solidFill>
      </dgm:spPr>
      <dgm:t>
        <a:bodyPr/>
        <a:lstStyle/>
        <a:p>
          <a:pPr rtl="0"/>
          <a:r>
            <a:rPr lang="tr-TR" b="1" u="none" dirty="0" smtClean="0">
              <a:solidFill>
                <a:schemeClr val="tx1"/>
              </a:solidFill>
            </a:rPr>
            <a:t>Dava açmamaya ve davalardan vazgeçmeye ilişkin dilekçeler başvuru sırasında ilgili vergi dairesine/ belediyeye verilecektir.</a:t>
          </a:r>
          <a:endParaRPr lang="tr-TR" u="none" dirty="0">
            <a:solidFill>
              <a:schemeClr val="tx1"/>
            </a:solidFill>
          </a:endParaRPr>
        </a:p>
      </dgm:t>
    </dgm:pt>
    <dgm:pt modelId="{BD58E3EC-06E0-4C75-9593-1EA6AE40B7EF}" type="parTrans" cxnId="{0C6BBF3F-CAC1-4BDB-88F1-5DD043381375}">
      <dgm:prSet/>
      <dgm:spPr/>
      <dgm:t>
        <a:bodyPr/>
        <a:lstStyle/>
        <a:p>
          <a:endParaRPr lang="tr-TR"/>
        </a:p>
      </dgm:t>
    </dgm:pt>
    <dgm:pt modelId="{F1B8F571-EDD2-46FB-AC87-AF64383C313A}" type="sibTrans" cxnId="{0C6BBF3F-CAC1-4BDB-88F1-5DD043381375}">
      <dgm:prSet/>
      <dgm:spPr/>
      <dgm:t>
        <a:bodyPr/>
        <a:lstStyle/>
        <a:p>
          <a:endParaRPr lang="tr-TR"/>
        </a:p>
      </dgm:t>
    </dgm:pt>
    <dgm:pt modelId="{66744DE3-845D-4421-8E56-5B5603385D0C}">
      <dgm:prSet/>
      <dgm:spPr>
        <a:solidFill>
          <a:srgbClr val="FFEBFC"/>
        </a:solidFill>
      </dgm:spPr>
      <dgm:t>
        <a:bodyPr/>
        <a:lstStyle/>
        <a:p>
          <a:pPr rtl="0"/>
          <a:r>
            <a:rPr lang="tr-TR" b="1" u="none" dirty="0" smtClean="0">
              <a:solidFill>
                <a:schemeClr val="tx1"/>
              </a:solidFill>
            </a:rPr>
            <a:t>Kanunun yayımlandığı tarihten sonra tebliğ edilen kararlar ile ilgili işlem yapılmayacak, karşılıklı olarak yargılama giderleri ve vekalet ücretleri talep edilmeyecektir.</a:t>
          </a:r>
          <a:endParaRPr lang="tr-TR" u="none" dirty="0">
            <a:solidFill>
              <a:schemeClr val="tx1"/>
            </a:solidFill>
          </a:endParaRPr>
        </a:p>
      </dgm:t>
    </dgm:pt>
    <dgm:pt modelId="{DA48BB3C-02BE-4FB6-B575-374AEA6A7B5D}" type="parTrans" cxnId="{5B9CC1B8-FD7F-4C2A-9D3E-3815B83699CF}">
      <dgm:prSet/>
      <dgm:spPr/>
      <dgm:t>
        <a:bodyPr/>
        <a:lstStyle/>
        <a:p>
          <a:endParaRPr lang="tr-TR"/>
        </a:p>
      </dgm:t>
    </dgm:pt>
    <dgm:pt modelId="{840D3F0F-42F6-488E-B992-222B373F931B}" type="sibTrans" cxnId="{5B9CC1B8-FD7F-4C2A-9D3E-3815B83699CF}">
      <dgm:prSet/>
      <dgm:spPr/>
      <dgm:t>
        <a:bodyPr/>
        <a:lstStyle/>
        <a:p>
          <a:endParaRPr lang="tr-TR"/>
        </a:p>
      </dgm:t>
    </dgm:pt>
    <dgm:pt modelId="{55B34742-3CFE-40C0-8FA6-E21B649037F0}" type="pres">
      <dgm:prSet presAssocID="{4DA96D6C-7711-42B1-A230-AF4E7302B95D}" presName="linear" presStyleCnt="0">
        <dgm:presLayoutVars>
          <dgm:animLvl val="lvl"/>
          <dgm:resizeHandles val="exact"/>
        </dgm:presLayoutVars>
      </dgm:prSet>
      <dgm:spPr/>
      <dgm:t>
        <a:bodyPr/>
        <a:lstStyle/>
        <a:p>
          <a:endParaRPr lang="tr-TR"/>
        </a:p>
      </dgm:t>
    </dgm:pt>
    <dgm:pt modelId="{50723A63-D902-4946-A285-AD9EFD937333}" type="pres">
      <dgm:prSet presAssocID="{7CD64E3F-A68F-4D63-943B-E7B2E28D79BE}" presName="parentText" presStyleLbl="node1" presStyleIdx="0" presStyleCnt="3" custLinFactY="10934" custLinFactNeighborX="4386" custLinFactNeighborY="100000">
        <dgm:presLayoutVars>
          <dgm:chMax val="0"/>
          <dgm:bulletEnabled val="1"/>
        </dgm:presLayoutVars>
      </dgm:prSet>
      <dgm:spPr/>
      <dgm:t>
        <a:bodyPr/>
        <a:lstStyle/>
        <a:p>
          <a:endParaRPr lang="tr-TR"/>
        </a:p>
      </dgm:t>
    </dgm:pt>
    <dgm:pt modelId="{1313CB81-7256-4EC8-BC37-E64C3E33D8AE}" type="pres">
      <dgm:prSet presAssocID="{A8607C35-A613-458D-9EAD-B1F202AB36CB}" presName="spacer" presStyleCnt="0"/>
      <dgm:spPr/>
    </dgm:pt>
    <dgm:pt modelId="{17F6728E-5981-4B73-8C4C-F367C38D5D78}" type="pres">
      <dgm:prSet presAssocID="{FC4B927C-E91D-4D96-9302-2940DCDB6B54}" presName="parentText" presStyleLbl="node1" presStyleIdx="1" presStyleCnt="3">
        <dgm:presLayoutVars>
          <dgm:chMax val="0"/>
          <dgm:bulletEnabled val="1"/>
        </dgm:presLayoutVars>
      </dgm:prSet>
      <dgm:spPr/>
      <dgm:t>
        <a:bodyPr/>
        <a:lstStyle/>
        <a:p>
          <a:endParaRPr lang="tr-TR"/>
        </a:p>
      </dgm:t>
    </dgm:pt>
    <dgm:pt modelId="{71D092E1-98A0-4614-A13D-03A316FA50E3}" type="pres">
      <dgm:prSet presAssocID="{F1B8F571-EDD2-46FB-AC87-AF64383C313A}" presName="spacer" presStyleCnt="0"/>
      <dgm:spPr/>
    </dgm:pt>
    <dgm:pt modelId="{F79E7740-4E78-46C1-ACAC-2C21FE2721C9}" type="pres">
      <dgm:prSet presAssocID="{66744DE3-845D-4421-8E56-5B5603385D0C}" presName="parentText" presStyleLbl="node1" presStyleIdx="2" presStyleCnt="3">
        <dgm:presLayoutVars>
          <dgm:chMax val="0"/>
          <dgm:bulletEnabled val="1"/>
        </dgm:presLayoutVars>
      </dgm:prSet>
      <dgm:spPr/>
      <dgm:t>
        <a:bodyPr/>
        <a:lstStyle/>
        <a:p>
          <a:endParaRPr lang="tr-TR"/>
        </a:p>
      </dgm:t>
    </dgm:pt>
  </dgm:ptLst>
  <dgm:cxnLst>
    <dgm:cxn modelId="{5B9CC1B8-FD7F-4C2A-9D3E-3815B83699CF}" srcId="{4DA96D6C-7711-42B1-A230-AF4E7302B95D}" destId="{66744DE3-845D-4421-8E56-5B5603385D0C}" srcOrd="2" destOrd="0" parTransId="{DA48BB3C-02BE-4FB6-B575-374AEA6A7B5D}" sibTransId="{840D3F0F-42F6-488E-B992-222B373F931B}"/>
    <dgm:cxn modelId="{8D3E3B0F-5D54-4A7F-94D7-327CB9AFCDC9}" type="presOf" srcId="{66744DE3-845D-4421-8E56-5B5603385D0C}" destId="{F79E7740-4E78-46C1-ACAC-2C21FE2721C9}" srcOrd="0" destOrd="0" presId="urn:microsoft.com/office/officeart/2005/8/layout/vList2"/>
    <dgm:cxn modelId="{262707C4-1CBF-4002-A3D6-5909630AA455}" srcId="{4DA96D6C-7711-42B1-A230-AF4E7302B95D}" destId="{7CD64E3F-A68F-4D63-943B-E7B2E28D79BE}" srcOrd="0" destOrd="0" parTransId="{4CE9A969-CC65-4132-B8F6-1131BD21AF64}" sibTransId="{A8607C35-A613-458D-9EAD-B1F202AB36CB}"/>
    <dgm:cxn modelId="{66A66830-377B-45F3-B648-3CE26F5D1D3C}" type="presOf" srcId="{7CD64E3F-A68F-4D63-943B-E7B2E28D79BE}" destId="{50723A63-D902-4946-A285-AD9EFD937333}" srcOrd="0" destOrd="0" presId="urn:microsoft.com/office/officeart/2005/8/layout/vList2"/>
    <dgm:cxn modelId="{B34D25D6-A7D4-45C8-BFDB-EB4B40DF54B1}" type="presOf" srcId="{4DA96D6C-7711-42B1-A230-AF4E7302B95D}" destId="{55B34742-3CFE-40C0-8FA6-E21B649037F0}" srcOrd="0" destOrd="0" presId="urn:microsoft.com/office/officeart/2005/8/layout/vList2"/>
    <dgm:cxn modelId="{F5154932-FDA6-4CA5-9B86-72A9B0AD39CE}" type="presOf" srcId="{FC4B927C-E91D-4D96-9302-2940DCDB6B54}" destId="{17F6728E-5981-4B73-8C4C-F367C38D5D78}" srcOrd="0" destOrd="0" presId="urn:microsoft.com/office/officeart/2005/8/layout/vList2"/>
    <dgm:cxn modelId="{0C6BBF3F-CAC1-4BDB-88F1-5DD043381375}" srcId="{4DA96D6C-7711-42B1-A230-AF4E7302B95D}" destId="{FC4B927C-E91D-4D96-9302-2940DCDB6B54}" srcOrd="1" destOrd="0" parTransId="{BD58E3EC-06E0-4C75-9593-1EA6AE40B7EF}" sibTransId="{F1B8F571-EDD2-46FB-AC87-AF64383C313A}"/>
    <dgm:cxn modelId="{34D06C72-0C6A-4494-BB94-2E6C90BE168D}" type="presParOf" srcId="{55B34742-3CFE-40C0-8FA6-E21B649037F0}" destId="{50723A63-D902-4946-A285-AD9EFD937333}" srcOrd="0" destOrd="0" presId="urn:microsoft.com/office/officeart/2005/8/layout/vList2"/>
    <dgm:cxn modelId="{746BACB3-205D-4110-BCA9-C95DCB75C197}" type="presParOf" srcId="{55B34742-3CFE-40C0-8FA6-E21B649037F0}" destId="{1313CB81-7256-4EC8-BC37-E64C3E33D8AE}" srcOrd="1" destOrd="0" presId="urn:microsoft.com/office/officeart/2005/8/layout/vList2"/>
    <dgm:cxn modelId="{1E537124-7E45-40FD-9969-EB4478381626}" type="presParOf" srcId="{55B34742-3CFE-40C0-8FA6-E21B649037F0}" destId="{17F6728E-5981-4B73-8C4C-F367C38D5D78}" srcOrd="2" destOrd="0" presId="urn:microsoft.com/office/officeart/2005/8/layout/vList2"/>
    <dgm:cxn modelId="{78698DE1-ED9D-41D3-9724-29E22FD25B75}" type="presParOf" srcId="{55B34742-3CFE-40C0-8FA6-E21B649037F0}" destId="{71D092E1-98A0-4614-A13D-03A316FA50E3}" srcOrd="3" destOrd="0" presId="urn:microsoft.com/office/officeart/2005/8/layout/vList2"/>
    <dgm:cxn modelId="{9183F90C-DEB9-4B60-88DA-5FAA2995A331}" type="presParOf" srcId="{55B34742-3CFE-40C0-8FA6-E21B649037F0}" destId="{F79E7740-4E78-46C1-ACAC-2C21FE2721C9}" srcOrd="4"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62C0D5E-00EE-439E-8801-9D6383E587A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701D8C1-3601-407B-AD76-9CB9E46CC61C}">
      <dgm:prSet custT="1"/>
      <dgm:spPr>
        <a:solidFill>
          <a:srgbClr val="FFF3FD"/>
        </a:solidFill>
      </dgm:spPr>
      <dgm:t>
        <a:bodyPr/>
        <a:lstStyle/>
        <a:p>
          <a:pPr algn="just" rtl="0"/>
          <a:r>
            <a:rPr lang="tr-TR" sz="1500" b="1" dirty="0" smtClean="0">
              <a:solidFill>
                <a:schemeClr val="tx1"/>
              </a:solidFill>
            </a:rPr>
            <a:t>	</a:t>
          </a:r>
          <a:r>
            <a:rPr lang="tr-TR" sz="1600" b="1" u="none" dirty="0" smtClean="0">
              <a:solidFill>
                <a:schemeClr val="tx1"/>
              </a:solidFill>
            </a:rPr>
            <a:t>6552 sayılı Kanunun geçici 2 </a:t>
          </a:r>
          <a:r>
            <a:rPr lang="tr-TR" sz="1600" b="1" u="none" dirty="0" err="1" smtClean="0">
              <a:solidFill>
                <a:schemeClr val="tx1"/>
              </a:solidFill>
            </a:rPr>
            <a:t>nci</a:t>
          </a:r>
          <a:r>
            <a:rPr lang="tr-TR" sz="1600" b="1" u="none" dirty="0" smtClean="0">
              <a:solidFill>
                <a:schemeClr val="tx1"/>
              </a:solidFill>
            </a:rPr>
            <a:t> maddesinde yapılan düzenleme kapsamında, 6360 sayılı Kanuna istinaden tüzel kişiliği sona eren il özel idareleri, belediyeler, köyler ve mahalli idareler birlikleri ile büyükşehir belediyesine dönüşen il belediyeleri ve büyükşehir ilçe belediyesine dönüşen ilçe belediyelerinin; il özel idareleri, büyükşehir ve büyükşehir ilçe belediyeleri ile su ve kanalizasyon idarelerine veya birleşme/katılma yoluyla belediyelere devredilen borçlarından; 5779 sayılı Kanun kapsamında genel bütçe vergi gelirleri tahsilat toplamı üzerinden pay ayrılması suretiyle tahsil edilenlerinin, 6552 sayılı Kanun Kanunun 73 üncü maddesi kapsamında yapılandırılmamasına özen gösterilecektir.</a:t>
          </a:r>
          <a:endParaRPr lang="tr-TR" sz="1600" b="1" u="none" dirty="0">
            <a:solidFill>
              <a:schemeClr val="tx1"/>
            </a:solidFill>
          </a:endParaRPr>
        </a:p>
      </dgm:t>
    </dgm:pt>
    <dgm:pt modelId="{EE1C6DCE-593D-4633-B8DF-11C430913FC3}" type="parTrans" cxnId="{EB14284B-E9D1-4F1F-B147-286FD79D78B5}">
      <dgm:prSet/>
      <dgm:spPr/>
      <dgm:t>
        <a:bodyPr/>
        <a:lstStyle/>
        <a:p>
          <a:endParaRPr lang="tr-TR"/>
        </a:p>
      </dgm:t>
    </dgm:pt>
    <dgm:pt modelId="{207FD1C6-04BB-46A2-9CD7-A4E612CD4CD1}" type="sibTrans" cxnId="{EB14284B-E9D1-4F1F-B147-286FD79D78B5}">
      <dgm:prSet/>
      <dgm:spPr/>
      <dgm:t>
        <a:bodyPr/>
        <a:lstStyle/>
        <a:p>
          <a:endParaRPr lang="tr-TR"/>
        </a:p>
      </dgm:t>
    </dgm:pt>
    <dgm:pt modelId="{EE101634-0B18-4EBA-9A02-C4A0695A46A7}">
      <dgm:prSet custT="1"/>
      <dgm:spPr>
        <a:solidFill>
          <a:srgbClr val="FFF3FD"/>
        </a:solidFill>
      </dgm:spPr>
      <dgm:t>
        <a:bodyPr/>
        <a:lstStyle/>
        <a:p>
          <a:pPr algn="just" rtl="0"/>
          <a:r>
            <a:rPr lang="tr-TR" sz="500" b="1" dirty="0" smtClean="0">
              <a:solidFill>
                <a:schemeClr val="tx1"/>
              </a:solidFill>
            </a:rPr>
            <a:t>	</a:t>
          </a:r>
          <a:r>
            <a:rPr lang="tr-TR" sz="1600" b="1" u="none" dirty="0" smtClean="0">
              <a:solidFill>
                <a:schemeClr val="tx1"/>
              </a:solidFill>
            </a:rPr>
            <a:t>Ancak, 6360 sayılı Kanun kapsamında kendisine borç devredilen ve 5779 sayılı Kanun kapsamında genel bütçe vergi gelirleri tahsilat toplamı üzerinden pay ayrılmayan kamu idareleri, devraldıkları ve 6552 sayılı Kanunun 73 üncü maddesi kapsamında olan borçları için bu maddeden yararlanabileceklerdir.</a:t>
          </a:r>
          <a:endParaRPr lang="tr-TR" sz="1600" b="1" u="none" dirty="0">
            <a:solidFill>
              <a:schemeClr val="tx1"/>
            </a:solidFill>
          </a:endParaRPr>
        </a:p>
      </dgm:t>
    </dgm:pt>
    <dgm:pt modelId="{6213A615-DF34-4979-AA1C-0FCBFE6C6788}" type="parTrans" cxnId="{1C67D363-C819-449F-8738-17CF876D5F78}">
      <dgm:prSet/>
      <dgm:spPr/>
      <dgm:t>
        <a:bodyPr/>
        <a:lstStyle/>
        <a:p>
          <a:endParaRPr lang="tr-TR"/>
        </a:p>
      </dgm:t>
    </dgm:pt>
    <dgm:pt modelId="{A4741C03-2830-476F-BD60-7C0A6483B946}" type="sibTrans" cxnId="{1C67D363-C819-449F-8738-17CF876D5F78}">
      <dgm:prSet/>
      <dgm:spPr/>
      <dgm:t>
        <a:bodyPr/>
        <a:lstStyle/>
        <a:p>
          <a:endParaRPr lang="tr-TR"/>
        </a:p>
      </dgm:t>
    </dgm:pt>
    <dgm:pt modelId="{B92740A0-F2B4-4BDE-B4D2-1F7166ED1568}" type="pres">
      <dgm:prSet presAssocID="{762C0D5E-00EE-439E-8801-9D6383E587A0}" presName="linear" presStyleCnt="0">
        <dgm:presLayoutVars>
          <dgm:animLvl val="lvl"/>
          <dgm:resizeHandles val="exact"/>
        </dgm:presLayoutVars>
      </dgm:prSet>
      <dgm:spPr/>
      <dgm:t>
        <a:bodyPr/>
        <a:lstStyle/>
        <a:p>
          <a:endParaRPr lang="tr-TR"/>
        </a:p>
      </dgm:t>
    </dgm:pt>
    <dgm:pt modelId="{36E02CD9-AB18-4E14-910F-D7E3A42BC4E0}" type="pres">
      <dgm:prSet presAssocID="{D701D8C1-3601-407B-AD76-9CB9E46CC61C}" presName="parentText" presStyleLbl="node1" presStyleIdx="0" presStyleCnt="2" custScaleY="98219" custLinFactY="-2154" custLinFactNeighborX="331" custLinFactNeighborY="-100000">
        <dgm:presLayoutVars>
          <dgm:chMax val="0"/>
          <dgm:bulletEnabled val="1"/>
        </dgm:presLayoutVars>
      </dgm:prSet>
      <dgm:spPr/>
      <dgm:t>
        <a:bodyPr/>
        <a:lstStyle/>
        <a:p>
          <a:endParaRPr lang="tr-TR"/>
        </a:p>
      </dgm:t>
    </dgm:pt>
    <dgm:pt modelId="{99B1992C-CE75-4889-ABF5-6CBCA3F1E8B5}" type="pres">
      <dgm:prSet presAssocID="{207FD1C6-04BB-46A2-9CD7-A4E612CD4CD1}" presName="spacer" presStyleCnt="0"/>
      <dgm:spPr/>
    </dgm:pt>
    <dgm:pt modelId="{3811D303-1F2F-4E19-83DE-F8E5E1A65293}" type="pres">
      <dgm:prSet presAssocID="{EE101634-0B18-4EBA-9A02-C4A0695A46A7}" presName="parentText" presStyleLbl="node1" presStyleIdx="1" presStyleCnt="2" custScaleY="64983" custLinFactY="1231" custLinFactNeighborX="-528" custLinFactNeighborY="100000">
        <dgm:presLayoutVars>
          <dgm:chMax val="0"/>
          <dgm:bulletEnabled val="1"/>
        </dgm:presLayoutVars>
      </dgm:prSet>
      <dgm:spPr/>
      <dgm:t>
        <a:bodyPr/>
        <a:lstStyle/>
        <a:p>
          <a:endParaRPr lang="tr-TR"/>
        </a:p>
      </dgm:t>
    </dgm:pt>
  </dgm:ptLst>
  <dgm:cxnLst>
    <dgm:cxn modelId="{1C67D363-C819-449F-8738-17CF876D5F78}" srcId="{762C0D5E-00EE-439E-8801-9D6383E587A0}" destId="{EE101634-0B18-4EBA-9A02-C4A0695A46A7}" srcOrd="1" destOrd="0" parTransId="{6213A615-DF34-4979-AA1C-0FCBFE6C6788}" sibTransId="{A4741C03-2830-476F-BD60-7C0A6483B946}"/>
    <dgm:cxn modelId="{7B253193-7350-405B-A641-0853CAEAB928}" type="presOf" srcId="{762C0D5E-00EE-439E-8801-9D6383E587A0}" destId="{B92740A0-F2B4-4BDE-B4D2-1F7166ED1568}" srcOrd="0" destOrd="0" presId="urn:microsoft.com/office/officeart/2005/8/layout/vList2"/>
    <dgm:cxn modelId="{B47CDBE9-E0B7-4FDE-9CA3-E67A4561FFA8}" type="presOf" srcId="{D701D8C1-3601-407B-AD76-9CB9E46CC61C}" destId="{36E02CD9-AB18-4E14-910F-D7E3A42BC4E0}" srcOrd="0" destOrd="0" presId="urn:microsoft.com/office/officeart/2005/8/layout/vList2"/>
    <dgm:cxn modelId="{2987786D-0E82-4132-A88A-216D4B6BF63E}" type="presOf" srcId="{EE101634-0B18-4EBA-9A02-C4A0695A46A7}" destId="{3811D303-1F2F-4E19-83DE-F8E5E1A65293}" srcOrd="0" destOrd="0" presId="urn:microsoft.com/office/officeart/2005/8/layout/vList2"/>
    <dgm:cxn modelId="{EB14284B-E9D1-4F1F-B147-286FD79D78B5}" srcId="{762C0D5E-00EE-439E-8801-9D6383E587A0}" destId="{D701D8C1-3601-407B-AD76-9CB9E46CC61C}" srcOrd="0" destOrd="0" parTransId="{EE1C6DCE-593D-4633-B8DF-11C430913FC3}" sibTransId="{207FD1C6-04BB-46A2-9CD7-A4E612CD4CD1}"/>
    <dgm:cxn modelId="{E7332632-AF5A-4834-9D6F-4B1CC26F4A08}" type="presParOf" srcId="{B92740A0-F2B4-4BDE-B4D2-1F7166ED1568}" destId="{36E02CD9-AB18-4E14-910F-D7E3A42BC4E0}" srcOrd="0" destOrd="0" presId="urn:microsoft.com/office/officeart/2005/8/layout/vList2"/>
    <dgm:cxn modelId="{1681B938-20CB-4747-99AF-F28C2DC2CD4B}" type="presParOf" srcId="{B92740A0-F2B4-4BDE-B4D2-1F7166ED1568}" destId="{99B1992C-CE75-4889-ABF5-6CBCA3F1E8B5}" srcOrd="1" destOrd="0" presId="urn:microsoft.com/office/officeart/2005/8/layout/vList2"/>
    <dgm:cxn modelId="{13940155-D4B5-43FF-B6C5-6CFBA6EF584D}" type="presParOf" srcId="{B92740A0-F2B4-4BDE-B4D2-1F7166ED1568}" destId="{3811D303-1F2F-4E19-83DE-F8E5E1A65293}" srcOrd="2"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10133E2-89FF-450E-930D-B48B8295E4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294D7AF-5A2E-4C62-9AD2-C8F550E1629B}">
      <dgm:prSet/>
      <dgm:spPr>
        <a:solidFill>
          <a:srgbClr val="FFF3FD"/>
        </a:solidFill>
      </dgm:spPr>
      <dgm:t>
        <a:bodyPr/>
        <a:lstStyle/>
        <a:p>
          <a:pPr algn="just" rtl="0"/>
          <a:r>
            <a:rPr lang="tr-TR" b="1" u="none" dirty="0" smtClean="0">
              <a:solidFill>
                <a:schemeClr val="tx1"/>
              </a:solidFill>
            </a:rPr>
            <a:t>Kurumlar vergisi mükelleflerine, kayıtlarda yer aldığı halde işletmede bulunmayan </a:t>
          </a:r>
          <a:r>
            <a:rPr lang="tr-TR" b="1" u="none" dirty="0" smtClean="0">
              <a:solidFill>
                <a:srgbClr val="FF0000"/>
              </a:solidFill>
            </a:rPr>
            <a:t>kasa mevcudu </a:t>
          </a:r>
          <a:r>
            <a:rPr lang="tr-TR" b="1" u="none" dirty="0" smtClean="0">
              <a:solidFill>
                <a:schemeClr val="tx1"/>
              </a:solidFill>
            </a:rPr>
            <a:t>ve </a:t>
          </a:r>
          <a:r>
            <a:rPr lang="tr-TR" b="1" u="none" dirty="0" smtClean="0">
              <a:solidFill>
                <a:srgbClr val="FF0000"/>
              </a:solidFill>
            </a:rPr>
            <a:t>ortaklardan alacaklarını </a:t>
          </a:r>
          <a:r>
            <a:rPr lang="tr-TR" b="1" u="none" dirty="0" smtClean="0">
              <a:solidFill>
                <a:schemeClr val="tx1"/>
              </a:solidFill>
            </a:rPr>
            <a:t>gerçek duruma uygun hale getirme imkanı verilmektedir.</a:t>
          </a:r>
          <a:endParaRPr lang="tr-TR" b="1" u="none" dirty="0">
            <a:solidFill>
              <a:schemeClr val="tx1"/>
            </a:solidFill>
          </a:endParaRPr>
        </a:p>
      </dgm:t>
    </dgm:pt>
    <dgm:pt modelId="{F8D5324F-2E89-4811-9830-5D0419D08A03}" type="parTrans" cxnId="{5D4A4EA7-536C-46CC-82B9-DFF0B3751402}">
      <dgm:prSet/>
      <dgm:spPr/>
      <dgm:t>
        <a:bodyPr/>
        <a:lstStyle/>
        <a:p>
          <a:endParaRPr lang="tr-TR"/>
        </a:p>
      </dgm:t>
    </dgm:pt>
    <dgm:pt modelId="{81439F96-6C42-4BB9-84C3-D106A7C62171}" type="sibTrans" cxnId="{5D4A4EA7-536C-46CC-82B9-DFF0B3751402}">
      <dgm:prSet/>
      <dgm:spPr/>
      <dgm:t>
        <a:bodyPr/>
        <a:lstStyle/>
        <a:p>
          <a:endParaRPr lang="tr-TR"/>
        </a:p>
      </dgm:t>
    </dgm:pt>
    <dgm:pt modelId="{DB0FF81F-C8F6-47BB-8B9C-5B3C14B2849E}">
      <dgm:prSet/>
      <dgm:spPr>
        <a:solidFill>
          <a:srgbClr val="FFEBFC"/>
        </a:solidFill>
      </dgm:spPr>
      <dgm:t>
        <a:bodyPr/>
        <a:lstStyle/>
        <a:p>
          <a:pPr algn="just" rtl="0"/>
          <a:r>
            <a:rPr lang="tr-TR" b="1" u="none" dirty="0" smtClean="0">
              <a:solidFill>
                <a:schemeClr val="tx1"/>
              </a:solidFill>
            </a:rPr>
            <a:t>Bilanço esasına tabi kurumlar vergisi mükellefleri </a:t>
          </a:r>
          <a:r>
            <a:rPr lang="tr-TR" b="1" u="none" dirty="0" smtClean="0">
              <a:solidFill>
                <a:srgbClr val="FF0000"/>
              </a:solidFill>
            </a:rPr>
            <a:t>31/12/2013</a:t>
          </a:r>
          <a:r>
            <a:rPr lang="tr-TR" b="1" u="none" dirty="0" smtClean="0">
              <a:solidFill>
                <a:schemeClr val="tx1"/>
              </a:solidFill>
            </a:rPr>
            <a:t> tarihi itibarıyla bilançolarında görülmekle birlikte işletmelerinde bulunmayan kasa mevcutlarını ve ortaklardan alacaklar/ortaklara borçlar hesapları arasındaki net alacak tutarını düzeltebilecektir.</a:t>
          </a:r>
          <a:endParaRPr lang="tr-TR" b="1" u="none" dirty="0">
            <a:solidFill>
              <a:schemeClr val="tx1"/>
            </a:solidFill>
          </a:endParaRPr>
        </a:p>
      </dgm:t>
    </dgm:pt>
    <dgm:pt modelId="{6C35AB3F-E273-4DA7-8CDF-8A62E4A457B6}" type="parTrans" cxnId="{729C504D-798A-45AA-ADCE-907C2CD2764A}">
      <dgm:prSet/>
      <dgm:spPr/>
      <dgm:t>
        <a:bodyPr/>
        <a:lstStyle/>
        <a:p>
          <a:endParaRPr lang="tr-TR"/>
        </a:p>
      </dgm:t>
    </dgm:pt>
    <dgm:pt modelId="{048F5204-5990-43D0-BC4B-FA9B3C932E7C}" type="sibTrans" cxnId="{729C504D-798A-45AA-ADCE-907C2CD2764A}">
      <dgm:prSet/>
      <dgm:spPr/>
      <dgm:t>
        <a:bodyPr/>
        <a:lstStyle/>
        <a:p>
          <a:endParaRPr lang="tr-TR"/>
        </a:p>
      </dgm:t>
    </dgm:pt>
    <dgm:pt modelId="{E2232F95-C402-4D5C-AB2C-95F3496EAFD9}" type="pres">
      <dgm:prSet presAssocID="{910133E2-89FF-450E-930D-B48B8295E414}" presName="linear" presStyleCnt="0">
        <dgm:presLayoutVars>
          <dgm:animLvl val="lvl"/>
          <dgm:resizeHandles val="exact"/>
        </dgm:presLayoutVars>
      </dgm:prSet>
      <dgm:spPr/>
      <dgm:t>
        <a:bodyPr/>
        <a:lstStyle/>
        <a:p>
          <a:endParaRPr lang="tr-TR"/>
        </a:p>
      </dgm:t>
    </dgm:pt>
    <dgm:pt modelId="{83A416B9-F871-4510-934E-3EC89BB31F17}" type="pres">
      <dgm:prSet presAssocID="{A294D7AF-5A2E-4C62-9AD2-C8F550E1629B}" presName="parentText" presStyleLbl="node1" presStyleIdx="0" presStyleCnt="2" custScaleY="81394">
        <dgm:presLayoutVars>
          <dgm:chMax val="0"/>
          <dgm:bulletEnabled val="1"/>
        </dgm:presLayoutVars>
      </dgm:prSet>
      <dgm:spPr/>
      <dgm:t>
        <a:bodyPr/>
        <a:lstStyle/>
        <a:p>
          <a:endParaRPr lang="tr-TR"/>
        </a:p>
      </dgm:t>
    </dgm:pt>
    <dgm:pt modelId="{A438F7F8-D29F-4335-BC42-FB76EF8DF18A}" type="pres">
      <dgm:prSet presAssocID="{81439F96-6C42-4BB9-84C3-D106A7C62171}" presName="spacer" presStyleCnt="0"/>
      <dgm:spPr/>
    </dgm:pt>
    <dgm:pt modelId="{3C913EC8-CA21-4AF5-A852-ED73870FDACA}" type="pres">
      <dgm:prSet presAssocID="{DB0FF81F-C8F6-47BB-8B9C-5B3C14B2849E}" presName="parentText" presStyleLbl="node1" presStyleIdx="1" presStyleCnt="2" custScaleY="71317">
        <dgm:presLayoutVars>
          <dgm:chMax val="0"/>
          <dgm:bulletEnabled val="1"/>
        </dgm:presLayoutVars>
      </dgm:prSet>
      <dgm:spPr/>
      <dgm:t>
        <a:bodyPr/>
        <a:lstStyle/>
        <a:p>
          <a:endParaRPr lang="tr-TR"/>
        </a:p>
      </dgm:t>
    </dgm:pt>
  </dgm:ptLst>
  <dgm:cxnLst>
    <dgm:cxn modelId="{D63917C9-3B1E-4A67-A09A-B6D9700865B5}" type="presOf" srcId="{A294D7AF-5A2E-4C62-9AD2-C8F550E1629B}" destId="{83A416B9-F871-4510-934E-3EC89BB31F17}" srcOrd="0" destOrd="0" presId="urn:microsoft.com/office/officeart/2005/8/layout/vList2"/>
    <dgm:cxn modelId="{A2BD6C1B-F11F-456F-8AEB-865995985BEE}" type="presOf" srcId="{910133E2-89FF-450E-930D-B48B8295E414}" destId="{E2232F95-C402-4D5C-AB2C-95F3496EAFD9}" srcOrd="0" destOrd="0" presId="urn:microsoft.com/office/officeart/2005/8/layout/vList2"/>
    <dgm:cxn modelId="{5D4A4EA7-536C-46CC-82B9-DFF0B3751402}" srcId="{910133E2-89FF-450E-930D-B48B8295E414}" destId="{A294D7AF-5A2E-4C62-9AD2-C8F550E1629B}" srcOrd="0" destOrd="0" parTransId="{F8D5324F-2E89-4811-9830-5D0419D08A03}" sibTransId="{81439F96-6C42-4BB9-84C3-D106A7C62171}"/>
    <dgm:cxn modelId="{729C504D-798A-45AA-ADCE-907C2CD2764A}" srcId="{910133E2-89FF-450E-930D-B48B8295E414}" destId="{DB0FF81F-C8F6-47BB-8B9C-5B3C14B2849E}" srcOrd="1" destOrd="0" parTransId="{6C35AB3F-E273-4DA7-8CDF-8A62E4A457B6}" sibTransId="{048F5204-5990-43D0-BC4B-FA9B3C932E7C}"/>
    <dgm:cxn modelId="{ECAEB5FD-3CA1-4906-846B-C54DC9070725}" type="presOf" srcId="{DB0FF81F-C8F6-47BB-8B9C-5B3C14B2849E}" destId="{3C913EC8-CA21-4AF5-A852-ED73870FDACA}" srcOrd="0" destOrd="0" presId="urn:microsoft.com/office/officeart/2005/8/layout/vList2"/>
    <dgm:cxn modelId="{BF030F39-6FB0-48B2-B84B-A1F7DD6CF291}" type="presParOf" srcId="{E2232F95-C402-4D5C-AB2C-95F3496EAFD9}" destId="{83A416B9-F871-4510-934E-3EC89BB31F17}" srcOrd="0" destOrd="0" presId="urn:microsoft.com/office/officeart/2005/8/layout/vList2"/>
    <dgm:cxn modelId="{F02F1A81-4C4F-4E60-8EFF-0D814382F8FC}" type="presParOf" srcId="{E2232F95-C402-4D5C-AB2C-95F3496EAFD9}" destId="{A438F7F8-D29F-4335-BC42-FB76EF8DF18A}" srcOrd="1" destOrd="0" presId="urn:microsoft.com/office/officeart/2005/8/layout/vList2"/>
    <dgm:cxn modelId="{10FA1899-7C70-4E4E-98B5-9A68546099AB}" type="presParOf" srcId="{E2232F95-C402-4D5C-AB2C-95F3496EAFD9}" destId="{3C913EC8-CA21-4AF5-A852-ED73870FDACA}" srcOrd="2"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10133E2-89FF-450E-930D-B48B8295E4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B0FF81F-C8F6-47BB-8B9C-5B3C14B2849E}">
      <dgm:prSet custT="1"/>
      <dgm:spPr>
        <a:solidFill>
          <a:srgbClr val="FFEBFC"/>
        </a:solidFill>
      </dgm:spPr>
      <dgm:t>
        <a:bodyPr/>
        <a:lstStyle/>
        <a:p>
          <a:pPr algn="just" rtl="0"/>
          <a:r>
            <a:rPr lang="tr-TR" sz="1600" b="1" u="none" dirty="0" smtClean="0">
              <a:solidFill>
                <a:schemeClr val="tx1"/>
              </a:solidFill>
            </a:rPr>
            <a:t>Düzeltilen tutarlar için 31/12/2014 tarihine kadar bağlı olunan vergi dairelerine beyanda bulunulacaktır.</a:t>
          </a:r>
          <a:endParaRPr lang="tr-TR" sz="1600" b="1" u="none" dirty="0">
            <a:solidFill>
              <a:schemeClr val="tx1"/>
            </a:solidFill>
          </a:endParaRPr>
        </a:p>
      </dgm:t>
    </dgm:pt>
    <dgm:pt modelId="{6C35AB3F-E273-4DA7-8CDF-8A62E4A457B6}" type="parTrans" cxnId="{729C504D-798A-45AA-ADCE-907C2CD2764A}">
      <dgm:prSet/>
      <dgm:spPr/>
      <dgm:t>
        <a:bodyPr/>
        <a:lstStyle/>
        <a:p>
          <a:endParaRPr lang="tr-TR"/>
        </a:p>
      </dgm:t>
    </dgm:pt>
    <dgm:pt modelId="{048F5204-5990-43D0-BC4B-FA9B3C932E7C}" type="sibTrans" cxnId="{729C504D-798A-45AA-ADCE-907C2CD2764A}">
      <dgm:prSet/>
      <dgm:spPr/>
      <dgm:t>
        <a:bodyPr/>
        <a:lstStyle/>
        <a:p>
          <a:endParaRPr lang="tr-TR"/>
        </a:p>
      </dgm:t>
    </dgm:pt>
    <dgm:pt modelId="{F2F6651D-CA85-43FC-8AC7-89FF0BF071BB}">
      <dgm:prSet custT="1"/>
      <dgm:spPr>
        <a:solidFill>
          <a:srgbClr val="FFF3FD"/>
        </a:solidFill>
      </dgm:spPr>
      <dgm:t>
        <a:bodyPr/>
        <a:lstStyle/>
        <a:p>
          <a:pPr algn="just" rtl="0"/>
          <a:r>
            <a:rPr lang="tr-TR" sz="1600" b="1" u="none" dirty="0" smtClean="0">
              <a:solidFill>
                <a:schemeClr val="tx1"/>
              </a:solidFill>
            </a:rPr>
            <a:t>Ödenen vergiler gelir veya kurumlar vergisinden mahsup edilmeyecek ve kurumlar vergisi matrahının tespitinde gider olarak dikkate alınmayacaktır.</a:t>
          </a:r>
          <a:endParaRPr lang="tr-TR" sz="1600" b="1" u="none" dirty="0">
            <a:solidFill>
              <a:schemeClr val="tx1"/>
            </a:solidFill>
          </a:endParaRPr>
        </a:p>
      </dgm:t>
    </dgm:pt>
    <dgm:pt modelId="{D4C2F2D0-CE49-4036-961A-483CD09D7815}" type="parTrans" cxnId="{654B88B7-A7DC-4DD9-8885-DC5C3CD66BF1}">
      <dgm:prSet/>
      <dgm:spPr/>
      <dgm:t>
        <a:bodyPr/>
        <a:lstStyle/>
        <a:p>
          <a:endParaRPr lang="tr-TR"/>
        </a:p>
      </dgm:t>
    </dgm:pt>
    <dgm:pt modelId="{12561A1A-817C-46E5-B4A5-42AC080C8E34}" type="sibTrans" cxnId="{654B88B7-A7DC-4DD9-8885-DC5C3CD66BF1}">
      <dgm:prSet/>
      <dgm:spPr/>
      <dgm:t>
        <a:bodyPr/>
        <a:lstStyle/>
        <a:p>
          <a:endParaRPr lang="tr-TR"/>
        </a:p>
      </dgm:t>
    </dgm:pt>
    <dgm:pt modelId="{24A8FAAE-D5E8-433A-9516-BEA6C6F194D0}">
      <dgm:prSet custT="1"/>
      <dgm:spPr>
        <a:solidFill>
          <a:srgbClr val="FFEBFC"/>
        </a:solidFill>
      </dgm:spPr>
      <dgm:t>
        <a:bodyPr/>
        <a:lstStyle/>
        <a:p>
          <a:pPr algn="just" rtl="0"/>
          <a:r>
            <a:rPr lang="tr-TR" sz="1600" b="1" u="none" dirty="0" smtClean="0">
              <a:solidFill>
                <a:schemeClr val="tx1"/>
              </a:solidFill>
            </a:rPr>
            <a:t>Yapılan bu beyan nedeniyle, 2014 yılı için verilen geçici vergi beyannamelerinde yapılacak düzeltme işlemlerinde herhangi bir ceza ve faiz talep edilmeyecektir.</a:t>
          </a:r>
          <a:endParaRPr lang="tr-TR" sz="1600" b="1" u="none" dirty="0">
            <a:solidFill>
              <a:schemeClr val="tx1"/>
            </a:solidFill>
          </a:endParaRPr>
        </a:p>
      </dgm:t>
    </dgm:pt>
    <dgm:pt modelId="{AB3773E9-0626-46A7-A6F5-E0F5619F8AAD}" type="parTrans" cxnId="{5D887D5A-B6C1-4000-8804-E534B25035F6}">
      <dgm:prSet/>
      <dgm:spPr/>
      <dgm:t>
        <a:bodyPr/>
        <a:lstStyle/>
        <a:p>
          <a:endParaRPr lang="tr-TR"/>
        </a:p>
      </dgm:t>
    </dgm:pt>
    <dgm:pt modelId="{82D3F0DF-EE84-406F-8D37-E4BAA46FF013}" type="sibTrans" cxnId="{5D887D5A-B6C1-4000-8804-E534B25035F6}">
      <dgm:prSet/>
      <dgm:spPr/>
      <dgm:t>
        <a:bodyPr/>
        <a:lstStyle/>
        <a:p>
          <a:endParaRPr lang="tr-TR"/>
        </a:p>
      </dgm:t>
    </dgm:pt>
    <dgm:pt modelId="{E8007A21-654F-49C3-98C1-426BA88C08FC}">
      <dgm:prSet custT="1"/>
      <dgm:spPr>
        <a:solidFill>
          <a:srgbClr val="FFEBFC"/>
        </a:solidFill>
      </dgm:spPr>
      <dgm:t>
        <a:bodyPr/>
        <a:lstStyle/>
        <a:p>
          <a:pPr rtl="0"/>
          <a:r>
            <a:rPr lang="tr-TR" sz="1600" b="1" u="none" dirty="0" smtClean="0">
              <a:solidFill>
                <a:schemeClr val="tx1"/>
              </a:solidFill>
            </a:rPr>
            <a:t>Beyan edilen tutarlar üzerinden % 3 oranında hesaplanan vergi beyanname verme süresi içinde ödenecektir.</a:t>
          </a:r>
          <a:endParaRPr lang="tr-TR" sz="1600" b="1" u="none" dirty="0">
            <a:solidFill>
              <a:schemeClr val="tx1"/>
            </a:solidFill>
          </a:endParaRPr>
        </a:p>
      </dgm:t>
    </dgm:pt>
    <dgm:pt modelId="{8ADCFA06-CCBD-4270-8E43-160A74AC51C4}" type="parTrans" cxnId="{FF7DD49D-42DA-49AF-8D68-A5D96CB12E84}">
      <dgm:prSet/>
      <dgm:spPr/>
      <dgm:t>
        <a:bodyPr/>
        <a:lstStyle/>
        <a:p>
          <a:endParaRPr lang="tr-TR"/>
        </a:p>
      </dgm:t>
    </dgm:pt>
    <dgm:pt modelId="{09C26095-DA49-45E1-8ABC-80448F889F64}" type="sibTrans" cxnId="{FF7DD49D-42DA-49AF-8D68-A5D96CB12E84}">
      <dgm:prSet/>
      <dgm:spPr/>
      <dgm:t>
        <a:bodyPr/>
        <a:lstStyle/>
        <a:p>
          <a:endParaRPr lang="tr-TR"/>
        </a:p>
      </dgm:t>
    </dgm:pt>
    <dgm:pt modelId="{E2232F95-C402-4D5C-AB2C-95F3496EAFD9}" type="pres">
      <dgm:prSet presAssocID="{910133E2-89FF-450E-930D-B48B8295E414}" presName="linear" presStyleCnt="0">
        <dgm:presLayoutVars>
          <dgm:animLvl val="lvl"/>
          <dgm:resizeHandles val="exact"/>
        </dgm:presLayoutVars>
      </dgm:prSet>
      <dgm:spPr/>
      <dgm:t>
        <a:bodyPr/>
        <a:lstStyle/>
        <a:p>
          <a:endParaRPr lang="tr-TR"/>
        </a:p>
      </dgm:t>
    </dgm:pt>
    <dgm:pt modelId="{3C913EC8-CA21-4AF5-A852-ED73870FDACA}" type="pres">
      <dgm:prSet presAssocID="{DB0FF81F-C8F6-47BB-8B9C-5B3C14B2849E}" presName="parentText" presStyleLbl="node1" presStyleIdx="0" presStyleCnt="4" custScaleY="165123" custLinFactY="-6980" custLinFactNeighborX="2239" custLinFactNeighborY="-100000">
        <dgm:presLayoutVars>
          <dgm:chMax val="0"/>
          <dgm:bulletEnabled val="1"/>
        </dgm:presLayoutVars>
      </dgm:prSet>
      <dgm:spPr/>
      <dgm:t>
        <a:bodyPr/>
        <a:lstStyle/>
        <a:p>
          <a:endParaRPr lang="tr-TR"/>
        </a:p>
      </dgm:t>
    </dgm:pt>
    <dgm:pt modelId="{D5984B67-07B4-460E-9A29-43FCC2821D38}" type="pres">
      <dgm:prSet presAssocID="{048F5204-5990-43D0-BC4B-FA9B3C932E7C}" presName="spacer" presStyleCnt="0"/>
      <dgm:spPr/>
    </dgm:pt>
    <dgm:pt modelId="{B5A8B6DF-C6FA-4D34-8487-91144D970961}" type="pres">
      <dgm:prSet presAssocID="{F2F6651D-CA85-43FC-8AC7-89FF0BF071BB}" presName="parentText" presStyleLbl="node1" presStyleIdx="1" presStyleCnt="4" custScaleY="124160" custLinFactY="79333" custLinFactNeighborY="100000">
        <dgm:presLayoutVars>
          <dgm:chMax val="0"/>
          <dgm:bulletEnabled val="1"/>
        </dgm:presLayoutVars>
      </dgm:prSet>
      <dgm:spPr/>
      <dgm:t>
        <a:bodyPr/>
        <a:lstStyle/>
        <a:p>
          <a:endParaRPr lang="tr-TR"/>
        </a:p>
      </dgm:t>
    </dgm:pt>
    <dgm:pt modelId="{6EF5C460-50D1-4274-82AC-59D2F96FB1FE}" type="pres">
      <dgm:prSet presAssocID="{12561A1A-817C-46E5-B4A5-42AC080C8E34}" presName="spacer" presStyleCnt="0"/>
      <dgm:spPr/>
    </dgm:pt>
    <dgm:pt modelId="{5953EC6D-D153-48CF-BF76-1D86FA8353D1}" type="pres">
      <dgm:prSet presAssocID="{24A8FAAE-D5E8-433A-9516-BEA6C6F194D0}" presName="parentText" presStyleLbl="node1" presStyleIdx="2" presStyleCnt="4" custScaleY="146624" custLinFactY="76769" custLinFactNeighborY="100000">
        <dgm:presLayoutVars>
          <dgm:chMax val="0"/>
          <dgm:bulletEnabled val="1"/>
        </dgm:presLayoutVars>
      </dgm:prSet>
      <dgm:spPr/>
      <dgm:t>
        <a:bodyPr/>
        <a:lstStyle/>
        <a:p>
          <a:endParaRPr lang="tr-TR"/>
        </a:p>
      </dgm:t>
    </dgm:pt>
    <dgm:pt modelId="{1CF127D5-6A87-424D-A56D-C81D4EC7AE1F}" type="pres">
      <dgm:prSet presAssocID="{82D3F0DF-EE84-406F-8D37-E4BAA46FF013}" presName="spacer" presStyleCnt="0"/>
      <dgm:spPr/>
    </dgm:pt>
    <dgm:pt modelId="{7EA4E2A1-1E37-4B67-9A19-E7428A48F484}" type="pres">
      <dgm:prSet presAssocID="{E8007A21-654F-49C3-98C1-426BA88C08FC}" presName="parentText" presStyleLbl="node1" presStyleIdx="3" presStyleCnt="4" custScaleY="97476" custLinFactY="-279459" custLinFactNeighborY="-300000">
        <dgm:presLayoutVars>
          <dgm:chMax val="0"/>
          <dgm:bulletEnabled val="1"/>
        </dgm:presLayoutVars>
      </dgm:prSet>
      <dgm:spPr/>
      <dgm:t>
        <a:bodyPr/>
        <a:lstStyle/>
        <a:p>
          <a:endParaRPr lang="tr-TR"/>
        </a:p>
      </dgm:t>
    </dgm:pt>
  </dgm:ptLst>
  <dgm:cxnLst>
    <dgm:cxn modelId="{75448C29-2A3D-4663-B378-FBDB2FCBCE05}" type="presOf" srcId="{F2F6651D-CA85-43FC-8AC7-89FF0BF071BB}" destId="{B5A8B6DF-C6FA-4D34-8487-91144D970961}" srcOrd="0" destOrd="0" presId="urn:microsoft.com/office/officeart/2005/8/layout/vList2"/>
    <dgm:cxn modelId="{D65DD446-A57B-437E-BD92-48EFF80C409C}" type="presOf" srcId="{E8007A21-654F-49C3-98C1-426BA88C08FC}" destId="{7EA4E2A1-1E37-4B67-9A19-E7428A48F484}" srcOrd="0" destOrd="0" presId="urn:microsoft.com/office/officeart/2005/8/layout/vList2"/>
    <dgm:cxn modelId="{039CC2AC-81C1-498B-9006-3C20ABF4AD89}" type="presOf" srcId="{24A8FAAE-D5E8-433A-9516-BEA6C6F194D0}" destId="{5953EC6D-D153-48CF-BF76-1D86FA8353D1}" srcOrd="0" destOrd="0" presId="urn:microsoft.com/office/officeart/2005/8/layout/vList2"/>
    <dgm:cxn modelId="{D23321F7-3625-4C05-A95B-E3C5E4B253EF}" type="presOf" srcId="{910133E2-89FF-450E-930D-B48B8295E414}" destId="{E2232F95-C402-4D5C-AB2C-95F3496EAFD9}" srcOrd="0" destOrd="0" presId="urn:microsoft.com/office/officeart/2005/8/layout/vList2"/>
    <dgm:cxn modelId="{5D887D5A-B6C1-4000-8804-E534B25035F6}" srcId="{910133E2-89FF-450E-930D-B48B8295E414}" destId="{24A8FAAE-D5E8-433A-9516-BEA6C6F194D0}" srcOrd="2" destOrd="0" parTransId="{AB3773E9-0626-46A7-A6F5-E0F5619F8AAD}" sibTransId="{82D3F0DF-EE84-406F-8D37-E4BAA46FF013}"/>
    <dgm:cxn modelId="{654B88B7-A7DC-4DD9-8885-DC5C3CD66BF1}" srcId="{910133E2-89FF-450E-930D-B48B8295E414}" destId="{F2F6651D-CA85-43FC-8AC7-89FF0BF071BB}" srcOrd="1" destOrd="0" parTransId="{D4C2F2D0-CE49-4036-961A-483CD09D7815}" sibTransId="{12561A1A-817C-46E5-B4A5-42AC080C8E34}"/>
    <dgm:cxn modelId="{729C504D-798A-45AA-ADCE-907C2CD2764A}" srcId="{910133E2-89FF-450E-930D-B48B8295E414}" destId="{DB0FF81F-C8F6-47BB-8B9C-5B3C14B2849E}" srcOrd="0" destOrd="0" parTransId="{6C35AB3F-E273-4DA7-8CDF-8A62E4A457B6}" sibTransId="{048F5204-5990-43D0-BC4B-FA9B3C932E7C}"/>
    <dgm:cxn modelId="{FF7DD49D-42DA-49AF-8D68-A5D96CB12E84}" srcId="{910133E2-89FF-450E-930D-B48B8295E414}" destId="{E8007A21-654F-49C3-98C1-426BA88C08FC}" srcOrd="3" destOrd="0" parTransId="{8ADCFA06-CCBD-4270-8E43-160A74AC51C4}" sibTransId="{09C26095-DA49-45E1-8ABC-80448F889F64}"/>
    <dgm:cxn modelId="{F4040D8E-6152-4F34-A7C5-984EAB5FEC85}" type="presOf" srcId="{DB0FF81F-C8F6-47BB-8B9C-5B3C14B2849E}" destId="{3C913EC8-CA21-4AF5-A852-ED73870FDACA}" srcOrd="0" destOrd="0" presId="urn:microsoft.com/office/officeart/2005/8/layout/vList2"/>
    <dgm:cxn modelId="{7BDACC78-E0DE-4A7C-9B6B-4741546F08F8}" type="presParOf" srcId="{E2232F95-C402-4D5C-AB2C-95F3496EAFD9}" destId="{3C913EC8-CA21-4AF5-A852-ED73870FDACA}" srcOrd="0" destOrd="0" presId="urn:microsoft.com/office/officeart/2005/8/layout/vList2"/>
    <dgm:cxn modelId="{F815F95E-A54C-409A-B581-D8D31FCE1F60}" type="presParOf" srcId="{E2232F95-C402-4D5C-AB2C-95F3496EAFD9}" destId="{D5984B67-07B4-460E-9A29-43FCC2821D38}" srcOrd="1" destOrd="0" presId="urn:microsoft.com/office/officeart/2005/8/layout/vList2"/>
    <dgm:cxn modelId="{0E4B2E9B-4875-4D9F-8D42-2076B2DDDA64}" type="presParOf" srcId="{E2232F95-C402-4D5C-AB2C-95F3496EAFD9}" destId="{B5A8B6DF-C6FA-4D34-8487-91144D970961}" srcOrd="2" destOrd="0" presId="urn:microsoft.com/office/officeart/2005/8/layout/vList2"/>
    <dgm:cxn modelId="{37C08E84-2159-417C-8A10-2B09297244C6}" type="presParOf" srcId="{E2232F95-C402-4D5C-AB2C-95F3496EAFD9}" destId="{6EF5C460-50D1-4274-82AC-59D2F96FB1FE}" srcOrd="3" destOrd="0" presId="urn:microsoft.com/office/officeart/2005/8/layout/vList2"/>
    <dgm:cxn modelId="{8AC015FC-A5A2-4CD6-BD5F-361F6CE664DA}" type="presParOf" srcId="{E2232F95-C402-4D5C-AB2C-95F3496EAFD9}" destId="{5953EC6D-D153-48CF-BF76-1D86FA8353D1}" srcOrd="4" destOrd="0" presId="urn:microsoft.com/office/officeart/2005/8/layout/vList2"/>
    <dgm:cxn modelId="{59E5A289-F88E-4029-9B9B-A23E3141A822}" type="presParOf" srcId="{E2232F95-C402-4D5C-AB2C-95F3496EAFD9}" destId="{1CF127D5-6A87-424D-A56D-C81D4EC7AE1F}" srcOrd="5" destOrd="0" presId="urn:microsoft.com/office/officeart/2005/8/layout/vList2"/>
    <dgm:cxn modelId="{AB2D14FE-EF55-4916-9BE4-86131D2F499D}" type="presParOf" srcId="{E2232F95-C402-4D5C-AB2C-95F3496EAFD9}" destId="{7EA4E2A1-1E37-4B67-9A19-E7428A48F484}" srcOrd="6"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10133E2-89FF-450E-930D-B48B8295E4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A294D7AF-5A2E-4C62-9AD2-C8F550E1629B}">
      <dgm:prSet/>
      <dgm:spPr>
        <a:solidFill>
          <a:srgbClr val="FFF3FD"/>
        </a:solidFill>
      </dgm:spPr>
      <dgm:t>
        <a:bodyPr/>
        <a:lstStyle/>
        <a:p>
          <a:pPr algn="just" rtl="0"/>
          <a:r>
            <a:rPr lang="tr-TR" b="1" u="none" dirty="0" smtClean="0">
              <a:solidFill>
                <a:schemeClr val="tx1"/>
              </a:solidFill>
            </a:rPr>
            <a:t>Yapılan beyanla ilgili olarak, söz konusu tutarların ortaklara dağıtılıp dağıtılmadığına bakılmaksızın kar dağıtımına bağlı vergi kesintisine yönelik ilave bir tarhiyat yapılmayacaktır. </a:t>
          </a:r>
          <a:endParaRPr lang="tr-TR" b="1" u="none" dirty="0">
            <a:solidFill>
              <a:schemeClr val="tx1"/>
            </a:solidFill>
          </a:endParaRPr>
        </a:p>
      </dgm:t>
    </dgm:pt>
    <dgm:pt modelId="{F8D5324F-2E89-4811-9830-5D0419D08A03}" type="parTrans" cxnId="{5D4A4EA7-536C-46CC-82B9-DFF0B3751402}">
      <dgm:prSet/>
      <dgm:spPr/>
      <dgm:t>
        <a:bodyPr/>
        <a:lstStyle/>
        <a:p>
          <a:endParaRPr lang="tr-TR"/>
        </a:p>
      </dgm:t>
    </dgm:pt>
    <dgm:pt modelId="{81439F96-6C42-4BB9-84C3-D106A7C62171}" type="sibTrans" cxnId="{5D4A4EA7-536C-46CC-82B9-DFF0B3751402}">
      <dgm:prSet/>
      <dgm:spPr/>
      <dgm:t>
        <a:bodyPr/>
        <a:lstStyle/>
        <a:p>
          <a:endParaRPr lang="tr-TR"/>
        </a:p>
      </dgm:t>
    </dgm:pt>
    <dgm:pt modelId="{DB0FF81F-C8F6-47BB-8B9C-5B3C14B2849E}">
      <dgm:prSet/>
      <dgm:spPr>
        <a:solidFill>
          <a:srgbClr val="FFEBFC"/>
        </a:solidFill>
      </dgm:spPr>
      <dgm:t>
        <a:bodyPr/>
        <a:lstStyle/>
        <a:p>
          <a:pPr algn="just" rtl="0"/>
          <a:r>
            <a:rPr lang="tr-TR" b="1" u="none" dirty="0" smtClean="0">
              <a:solidFill>
                <a:schemeClr val="tx1"/>
              </a:solidFill>
            </a:rPr>
            <a:t>Mükelleflerce kâr dağıtımı yapılması halinde, ticari bilanço açısından dağıtılabilir kâr tutarı, beyan edilen ve zarar olarak muhasebeleştirilen tutarlar dikkate alınmaksızın tespit olunacaktır. Böylece, şirketlerin kredibilitesi ve dağıtılabilir kar tutarı bu zarardan etkilenmeyecektir. </a:t>
          </a:r>
          <a:endParaRPr lang="tr-TR" b="1" u="none" dirty="0">
            <a:solidFill>
              <a:schemeClr val="tx1"/>
            </a:solidFill>
          </a:endParaRPr>
        </a:p>
      </dgm:t>
    </dgm:pt>
    <dgm:pt modelId="{6C35AB3F-E273-4DA7-8CDF-8A62E4A457B6}" type="parTrans" cxnId="{729C504D-798A-45AA-ADCE-907C2CD2764A}">
      <dgm:prSet/>
      <dgm:spPr/>
      <dgm:t>
        <a:bodyPr/>
        <a:lstStyle/>
        <a:p>
          <a:endParaRPr lang="tr-TR"/>
        </a:p>
      </dgm:t>
    </dgm:pt>
    <dgm:pt modelId="{048F5204-5990-43D0-BC4B-FA9B3C932E7C}" type="sibTrans" cxnId="{729C504D-798A-45AA-ADCE-907C2CD2764A}">
      <dgm:prSet/>
      <dgm:spPr/>
      <dgm:t>
        <a:bodyPr/>
        <a:lstStyle/>
        <a:p>
          <a:endParaRPr lang="tr-TR"/>
        </a:p>
      </dgm:t>
    </dgm:pt>
    <dgm:pt modelId="{E2232F95-C402-4D5C-AB2C-95F3496EAFD9}" type="pres">
      <dgm:prSet presAssocID="{910133E2-89FF-450E-930D-B48B8295E414}" presName="linear" presStyleCnt="0">
        <dgm:presLayoutVars>
          <dgm:animLvl val="lvl"/>
          <dgm:resizeHandles val="exact"/>
        </dgm:presLayoutVars>
      </dgm:prSet>
      <dgm:spPr/>
      <dgm:t>
        <a:bodyPr/>
        <a:lstStyle/>
        <a:p>
          <a:endParaRPr lang="tr-TR"/>
        </a:p>
      </dgm:t>
    </dgm:pt>
    <dgm:pt modelId="{83A416B9-F871-4510-934E-3EC89BB31F17}" type="pres">
      <dgm:prSet presAssocID="{A294D7AF-5A2E-4C62-9AD2-C8F550E1629B}" presName="parentText" presStyleLbl="node1" presStyleIdx="0" presStyleCnt="2" custScaleX="97485" custScaleY="32496" custLinFactNeighborX="607" custLinFactNeighborY="-4945">
        <dgm:presLayoutVars>
          <dgm:chMax val="0"/>
          <dgm:bulletEnabled val="1"/>
        </dgm:presLayoutVars>
      </dgm:prSet>
      <dgm:spPr/>
      <dgm:t>
        <a:bodyPr/>
        <a:lstStyle/>
        <a:p>
          <a:endParaRPr lang="tr-TR"/>
        </a:p>
      </dgm:t>
    </dgm:pt>
    <dgm:pt modelId="{A438F7F8-D29F-4335-BC42-FB76EF8DF18A}" type="pres">
      <dgm:prSet presAssocID="{81439F96-6C42-4BB9-84C3-D106A7C62171}" presName="spacer" presStyleCnt="0"/>
      <dgm:spPr/>
    </dgm:pt>
    <dgm:pt modelId="{3C913EC8-CA21-4AF5-A852-ED73870FDACA}" type="pres">
      <dgm:prSet presAssocID="{DB0FF81F-C8F6-47BB-8B9C-5B3C14B2849E}" presName="parentText" presStyleLbl="node1" presStyleIdx="1" presStyleCnt="2" custScaleY="57269">
        <dgm:presLayoutVars>
          <dgm:chMax val="0"/>
          <dgm:bulletEnabled val="1"/>
        </dgm:presLayoutVars>
      </dgm:prSet>
      <dgm:spPr/>
      <dgm:t>
        <a:bodyPr/>
        <a:lstStyle/>
        <a:p>
          <a:endParaRPr lang="tr-TR"/>
        </a:p>
      </dgm:t>
    </dgm:pt>
  </dgm:ptLst>
  <dgm:cxnLst>
    <dgm:cxn modelId="{532F0F01-2985-429E-9C98-229B1AA117F6}" type="presOf" srcId="{910133E2-89FF-450E-930D-B48B8295E414}" destId="{E2232F95-C402-4D5C-AB2C-95F3496EAFD9}" srcOrd="0" destOrd="0" presId="urn:microsoft.com/office/officeart/2005/8/layout/vList2"/>
    <dgm:cxn modelId="{E56D296A-9967-4ED0-9F07-726B542DBC3A}" type="presOf" srcId="{DB0FF81F-C8F6-47BB-8B9C-5B3C14B2849E}" destId="{3C913EC8-CA21-4AF5-A852-ED73870FDACA}" srcOrd="0" destOrd="0" presId="urn:microsoft.com/office/officeart/2005/8/layout/vList2"/>
    <dgm:cxn modelId="{3177CA2A-25B6-43C0-BAE5-5EB1B332F810}" type="presOf" srcId="{A294D7AF-5A2E-4C62-9AD2-C8F550E1629B}" destId="{83A416B9-F871-4510-934E-3EC89BB31F17}" srcOrd="0" destOrd="0" presId="urn:microsoft.com/office/officeart/2005/8/layout/vList2"/>
    <dgm:cxn modelId="{729C504D-798A-45AA-ADCE-907C2CD2764A}" srcId="{910133E2-89FF-450E-930D-B48B8295E414}" destId="{DB0FF81F-C8F6-47BB-8B9C-5B3C14B2849E}" srcOrd="1" destOrd="0" parTransId="{6C35AB3F-E273-4DA7-8CDF-8A62E4A457B6}" sibTransId="{048F5204-5990-43D0-BC4B-FA9B3C932E7C}"/>
    <dgm:cxn modelId="{5D4A4EA7-536C-46CC-82B9-DFF0B3751402}" srcId="{910133E2-89FF-450E-930D-B48B8295E414}" destId="{A294D7AF-5A2E-4C62-9AD2-C8F550E1629B}" srcOrd="0" destOrd="0" parTransId="{F8D5324F-2E89-4811-9830-5D0419D08A03}" sibTransId="{81439F96-6C42-4BB9-84C3-D106A7C62171}"/>
    <dgm:cxn modelId="{3C25F3E8-8748-42D4-BBFF-7B210337EF85}" type="presParOf" srcId="{E2232F95-C402-4D5C-AB2C-95F3496EAFD9}" destId="{83A416B9-F871-4510-934E-3EC89BB31F17}" srcOrd="0" destOrd="0" presId="urn:microsoft.com/office/officeart/2005/8/layout/vList2"/>
    <dgm:cxn modelId="{90B8CD59-7396-4854-A81F-416853795BE0}" type="presParOf" srcId="{E2232F95-C402-4D5C-AB2C-95F3496EAFD9}" destId="{A438F7F8-D29F-4335-BC42-FB76EF8DF18A}" srcOrd="1" destOrd="0" presId="urn:microsoft.com/office/officeart/2005/8/layout/vList2"/>
    <dgm:cxn modelId="{0CBC4504-89E7-4886-97AA-4CF5A06E04DB}" type="presParOf" srcId="{E2232F95-C402-4D5C-AB2C-95F3496EAFD9}" destId="{3C913EC8-CA21-4AF5-A852-ED73870FDACA}" srcOrd="2"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726091-38F1-4270-BC06-F6040CA657F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tr-TR"/>
        </a:p>
      </dgm:t>
    </dgm:pt>
    <dgm:pt modelId="{2463F9D6-6D6F-4366-A68C-62C57F1372CF}">
      <dgm:prSet/>
      <dgm:spPr>
        <a:solidFill>
          <a:srgbClr val="FFF3FD"/>
        </a:solidFill>
      </dgm:spPr>
      <dgm:t>
        <a:bodyPr/>
        <a:lstStyle/>
        <a:p>
          <a:pPr rtl="0"/>
          <a:r>
            <a:rPr lang="tr-TR" b="1" baseline="0" dirty="0" smtClean="0">
              <a:solidFill>
                <a:schemeClr val="tx1"/>
              </a:solidFill>
            </a:rPr>
            <a:t>30.04.2014</a:t>
          </a:r>
          <a:r>
            <a:rPr lang="tr-TR" b="1" dirty="0" smtClean="0">
              <a:solidFill>
                <a:schemeClr val="accent3">
                  <a:lumMod val="40000"/>
                  <a:lumOff val="60000"/>
                </a:schemeClr>
              </a:solidFill>
            </a:rPr>
            <a:t> </a:t>
          </a:r>
          <a:r>
            <a:rPr lang="tr-TR" b="1" baseline="0" dirty="0" smtClean="0">
              <a:solidFill>
                <a:schemeClr val="tx1"/>
              </a:solidFill>
            </a:rPr>
            <a:t>tarihinden önce verilen;</a:t>
          </a:r>
          <a:endParaRPr lang="tr-TR" baseline="0" dirty="0">
            <a:solidFill>
              <a:schemeClr val="tx1"/>
            </a:solidFill>
          </a:endParaRPr>
        </a:p>
      </dgm:t>
    </dgm:pt>
    <dgm:pt modelId="{8C48C3D6-0013-445A-BC68-7D9FA41270FA}" type="parTrans" cxnId="{980A8AA8-8B13-4EAA-ACE3-E4F546B85247}">
      <dgm:prSet/>
      <dgm:spPr/>
      <dgm:t>
        <a:bodyPr/>
        <a:lstStyle/>
        <a:p>
          <a:endParaRPr lang="tr-TR"/>
        </a:p>
      </dgm:t>
    </dgm:pt>
    <dgm:pt modelId="{89F2A50A-31C1-4043-9F87-557932B5E999}" type="sibTrans" cxnId="{980A8AA8-8B13-4EAA-ACE3-E4F546B85247}">
      <dgm:prSet/>
      <dgm:spPr/>
      <dgm:t>
        <a:bodyPr/>
        <a:lstStyle/>
        <a:p>
          <a:endParaRPr lang="tr-TR"/>
        </a:p>
      </dgm:t>
    </dgm:pt>
    <dgm:pt modelId="{527D2EC4-EBA6-4959-B417-5FAC24AABB46}">
      <dgm:prSet custT="1"/>
      <dgm:spPr>
        <a:solidFill>
          <a:srgbClr val="FFF3FD"/>
        </a:solidFill>
      </dgm:spPr>
      <dgm:t>
        <a:bodyPr/>
        <a:lstStyle/>
        <a:p>
          <a:pPr rtl="0"/>
          <a:r>
            <a:rPr lang="tr-TR" sz="2000" b="1" dirty="0" smtClean="0"/>
            <a:t>Askerlik para cezaları, </a:t>
          </a:r>
          <a:endParaRPr lang="tr-TR" sz="2000" b="1" dirty="0"/>
        </a:p>
      </dgm:t>
    </dgm:pt>
    <dgm:pt modelId="{410B37A6-05AC-4EA0-815F-F934D2E70563}" type="parTrans" cxnId="{23478E71-200B-45ED-825E-6D281E64DA70}">
      <dgm:prSet/>
      <dgm:spPr/>
      <dgm:t>
        <a:bodyPr/>
        <a:lstStyle/>
        <a:p>
          <a:endParaRPr lang="tr-TR"/>
        </a:p>
      </dgm:t>
    </dgm:pt>
    <dgm:pt modelId="{2DDA57E7-1D28-463E-A986-668AF0FF96D2}" type="sibTrans" cxnId="{23478E71-200B-45ED-825E-6D281E64DA70}">
      <dgm:prSet/>
      <dgm:spPr/>
      <dgm:t>
        <a:bodyPr/>
        <a:lstStyle/>
        <a:p>
          <a:endParaRPr lang="tr-TR"/>
        </a:p>
      </dgm:t>
    </dgm:pt>
    <dgm:pt modelId="{C7C6FC0C-B137-456C-8559-2C2431D15E50}">
      <dgm:prSet custT="1"/>
      <dgm:spPr>
        <a:solidFill>
          <a:srgbClr val="FFF3FD"/>
        </a:solidFill>
      </dgm:spPr>
      <dgm:t>
        <a:bodyPr/>
        <a:lstStyle/>
        <a:p>
          <a:pPr rtl="0"/>
          <a:r>
            <a:rPr lang="tr-TR" sz="2000" b="1" dirty="0" smtClean="0"/>
            <a:t>Seçim para cezaları, </a:t>
          </a:r>
          <a:endParaRPr lang="tr-TR" sz="2000" b="1" dirty="0"/>
        </a:p>
      </dgm:t>
    </dgm:pt>
    <dgm:pt modelId="{8717DE2A-82B5-4D71-A111-33D4AA1DADCC}" type="parTrans" cxnId="{A5CFE714-0AAE-4088-A95C-B8A2DBF3128F}">
      <dgm:prSet/>
      <dgm:spPr/>
      <dgm:t>
        <a:bodyPr/>
        <a:lstStyle/>
        <a:p>
          <a:endParaRPr lang="tr-TR"/>
        </a:p>
      </dgm:t>
    </dgm:pt>
    <dgm:pt modelId="{A818D553-43EB-49B3-9DC0-BFE316054126}" type="sibTrans" cxnId="{A5CFE714-0AAE-4088-A95C-B8A2DBF3128F}">
      <dgm:prSet/>
      <dgm:spPr/>
      <dgm:t>
        <a:bodyPr/>
        <a:lstStyle/>
        <a:p>
          <a:endParaRPr lang="tr-TR"/>
        </a:p>
      </dgm:t>
    </dgm:pt>
    <dgm:pt modelId="{0DEA63EE-9EFD-4C73-AE47-74165A1DCBFB}">
      <dgm:prSet custT="1"/>
      <dgm:spPr>
        <a:solidFill>
          <a:srgbClr val="FFF3FD"/>
        </a:solidFill>
      </dgm:spPr>
      <dgm:t>
        <a:bodyPr/>
        <a:lstStyle/>
        <a:p>
          <a:pPr rtl="0"/>
          <a:r>
            <a:rPr lang="tr-TR" sz="2000" b="1" dirty="0" smtClean="0"/>
            <a:t>Nüfus para cezaları, </a:t>
          </a:r>
          <a:endParaRPr lang="tr-TR" sz="2000" b="1" dirty="0"/>
        </a:p>
      </dgm:t>
    </dgm:pt>
    <dgm:pt modelId="{7C2D7B8B-212C-44C4-A896-2A34EFBE0218}" type="parTrans" cxnId="{EBA5F796-3F62-47CF-AC04-17DBC1122F4A}">
      <dgm:prSet/>
      <dgm:spPr/>
      <dgm:t>
        <a:bodyPr/>
        <a:lstStyle/>
        <a:p>
          <a:endParaRPr lang="tr-TR"/>
        </a:p>
      </dgm:t>
    </dgm:pt>
    <dgm:pt modelId="{50C9E145-BC12-4D9D-927C-AC7ECBF76CDB}" type="sibTrans" cxnId="{EBA5F796-3F62-47CF-AC04-17DBC1122F4A}">
      <dgm:prSet/>
      <dgm:spPr/>
      <dgm:t>
        <a:bodyPr/>
        <a:lstStyle/>
        <a:p>
          <a:endParaRPr lang="tr-TR"/>
        </a:p>
      </dgm:t>
    </dgm:pt>
    <dgm:pt modelId="{526D0EE7-C434-4935-AF72-C672FD08EDC8}">
      <dgm:prSet custT="1"/>
      <dgm:spPr>
        <a:solidFill>
          <a:srgbClr val="FFF3FD"/>
        </a:solidFill>
      </dgm:spPr>
      <dgm:t>
        <a:bodyPr/>
        <a:lstStyle/>
        <a:p>
          <a:pPr rtl="0"/>
          <a:r>
            <a:rPr lang="tr-TR" sz="2000" b="1" dirty="0" smtClean="0"/>
            <a:t>Trafik para cezaları, </a:t>
          </a:r>
          <a:endParaRPr lang="tr-TR" sz="2000" b="1" dirty="0"/>
        </a:p>
      </dgm:t>
    </dgm:pt>
    <dgm:pt modelId="{C8971984-3893-40DA-8F01-E18BF88AF722}" type="parTrans" cxnId="{80B44AD4-2EB2-4E46-BC5E-EDB72AC079A0}">
      <dgm:prSet/>
      <dgm:spPr/>
      <dgm:t>
        <a:bodyPr/>
        <a:lstStyle/>
        <a:p>
          <a:endParaRPr lang="tr-TR"/>
        </a:p>
      </dgm:t>
    </dgm:pt>
    <dgm:pt modelId="{0DA6B38D-B1E5-471D-92E4-24B347EB5940}" type="sibTrans" cxnId="{80B44AD4-2EB2-4E46-BC5E-EDB72AC079A0}">
      <dgm:prSet/>
      <dgm:spPr/>
      <dgm:t>
        <a:bodyPr/>
        <a:lstStyle/>
        <a:p>
          <a:endParaRPr lang="tr-TR"/>
        </a:p>
      </dgm:t>
    </dgm:pt>
    <dgm:pt modelId="{31CE4D14-A2D4-4532-BC3F-5B0B1F543B16}">
      <dgm:prSet custT="1"/>
      <dgm:spPr>
        <a:solidFill>
          <a:srgbClr val="FFF3FD"/>
        </a:solidFill>
      </dgm:spPr>
      <dgm:t>
        <a:bodyPr/>
        <a:lstStyle/>
        <a:p>
          <a:pPr rtl="0"/>
          <a:r>
            <a:rPr lang="tr-TR" sz="2000" b="1" dirty="0" smtClean="0"/>
            <a:t>Karayolları kaçak geçiş ücreti cezaları,</a:t>
          </a:r>
          <a:endParaRPr lang="tr-TR" sz="2000" b="1" dirty="0"/>
        </a:p>
      </dgm:t>
    </dgm:pt>
    <dgm:pt modelId="{038F2391-3226-4BE7-8BE3-6BA3AB93018E}" type="parTrans" cxnId="{F1D471C8-9EE4-4A1D-B372-5AE084855323}">
      <dgm:prSet/>
      <dgm:spPr/>
      <dgm:t>
        <a:bodyPr/>
        <a:lstStyle/>
        <a:p>
          <a:endParaRPr lang="tr-TR"/>
        </a:p>
      </dgm:t>
    </dgm:pt>
    <dgm:pt modelId="{0CB4EB76-ACD7-4EC8-842F-DE6FEC7B5410}" type="sibTrans" cxnId="{F1D471C8-9EE4-4A1D-B372-5AE084855323}">
      <dgm:prSet/>
      <dgm:spPr/>
      <dgm:t>
        <a:bodyPr/>
        <a:lstStyle/>
        <a:p>
          <a:endParaRPr lang="tr-TR"/>
        </a:p>
      </dgm:t>
    </dgm:pt>
    <dgm:pt modelId="{678D5528-7D80-4B46-BDF1-925E09AF82E6}">
      <dgm:prSet custT="1"/>
      <dgm:spPr>
        <a:solidFill>
          <a:srgbClr val="FFF3FD"/>
        </a:solidFill>
      </dgm:spPr>
      <dgm:t>
        <a:bodyPr/>
        <a:lstStyle/>
        <a:p>
          <a:pPr rtl="0"/>
          <a:r>
            <a:rPr lang="tr-TR" sz="2000" b="1" dirty="0" smtClean="0"/>
            <a:t>Karayolu Taşıma Kanununa göre verilen para cezaları,</a:t>
          </a:r>
          <a:endParaRPr lang="tr-TR" sz="2000" b="1" dirty="0"/>
        </a:p>
      </dgm:t>
    </dgm:pt>
    <dgm:pt modelId="{311C9F70-23D9-4963-BCDC-FA4154D69726}" type="parTrans" cxnId="{7F00FF33-3E4B-481F-9018-A1F120AE21FC}">
      <dgm:prSet/>
      <dgm:spPr/>
      <dgm:t>
        <a:bodyPr/>
        <a:lstStyle/>
        <a:p>
          <a:endParaRPr lang="tr-TR"/>
        </a:p>
      </dgm:t>
    </dgm:pt>
    <dgm:pt modelId="{5B2721AB-1048-457D-BE96-040571EAE881}" type="sibTrans" cxnId="{7F00FF33-3E4B-481F-9018-A1F120AE21FC}">
      <dgm:prSet/>
      <dgm:spPr/>
      <dgm:t>
        <a:bodyPr/>
        <a:lstStyle/>
        <a:p>
          <a:endParaRPr lang="tr-TR"/>
        </a:p>
      </dgm:t>
    </dgm:pt>
    <dgm:pt modelId="{542A22DE-875B-4D94-8A0B-011282B62DB0}">
      <dgm:prSet custT="1"/>
      <dgm:spPr>
        <a:solidFill>
          <a:srgbClr val="FFF3FD"/>
        </a:solidFill>
      </dgm:spPr>
      <dgm:t>
        <a:bodyPr/>
        <a:lstStyle/>
        <a:p>
          <a:pPr rtl="0"/>
          <a:r>
            <a:rPr lang="tr-TR" sz="2000" b="1" dirty="0" smtClean="0"/>
            <a:t>RTÜK tarafından verilen para cezaları,</a:t>
          </a:r>
          <a:endParaRPr lang="tr-TR" sz="2000" b="1" dirty="0"/>
        </a:p>
      </dgm:t>
    </dgm:pt>
    <dgm:pt modelId="{9649A139-D941-4ECB-B98A-AA443B8A8995}" type="parTrans" cxnId="{3F32D56E-56DA-4917-A93D-DCC15DFD573B}">
      <dgm:prSet/>
      <dgm:spPr/>
      <dgm:t>
        <a:bodyPr/>
        <a:lstStyle/>
        <a:p>
          <a:endParaRPr lang="tr-TR"/>
        </a:p>
      </dgm:t>
    </dgm:pt>
    <dgm:pt modelId="{D0B70BE2-C312-481B-B798-F8551B3CC63D}" type="sibTrans" cxnId="{3F32D56E-56DA-4917-A93D-DCC15DFD573B}">
      <dgm:prSet/>
      <dgm:spPr/>
      <dgm:t>
        <a:bodyPr/>
        <a:lstStyle/>
        <a:p>
          <a:endParaRPr lang="tr-TR"/>
        </a:p>
      </dgm:t>
    </dgm:pt>
    <dgm:pt modelId="{30FA5743-D863-453D-85B0-B06AB2883F71}" type="pres">
      <dgm:prSet presAssocID="{36726091-38F1-4270-BC06-F6040CA657F4}" presName="Name0" presStyleCnt="0">
        <dgm:presLayoutVars>
          <dgm:dir/>
          <dgm:animLvl val="lvl"/>
          <dgm:resizeHandles val="exact"/>
        </dgm:presLayoutVars>
      </dgm:prSet>
      <dgm:spPr/>
      <dgm:t>
        <a:bodyPr/>
        <a:lstStyle/>
        <a:p>
          <a:endParaRPr lang="tr-TR"/>
        </a:p>
      </dgm:t>
    </dgm:pt>
    <dgm:pt modelId="{04FA8E1B-7C10-4DF4-A28D-13C591DC3148}" type="pres">
      <dgm:prSet presAssocID="{2463F9D6-6D6F-4366-A68C-62C57F1372CF}" presName="linNode" presStyleCnt="0"/>
      <dgm:spPr/>
    </dgm:pt>
    <dgm:pt modelId="{36C0A8E5-8E7F-4D89-8C80-18BC5575A746}" type="pres">
      <dgm:prSet presAssocID="{2463F9D6-6D6F-4366-A68C-62C57F1372CF}" presName="parentText" presStyleLbl="node1" presStyleIdx="0" presStyleCnt="1" custScaleX="85485" custLinFactNeighborX="-9042" custLinFactNeighborY="173">
        <dgm:presLayoutVars>
          <dgm:chMax val="1"/>
          <dgm:bulletEnabled val="1"/>
        </dgm:presLayoutVars>
      </dgm:prSet>
      <dgm:spPr/>
      <dgm:t>
        <a:bodyPr/>
        <a:lstStyle/>
        <a:p>
          <a:endParaRPr lang="tr-TR"/>
        </a:p>
      </dgm:t>
    </dgm:pt>
    <dgm:pt modelId="{C8CD3D5F-F77B-4E62-9533-281CFB4D3F57}" type="pres">
      <dgm:prSet presAssocID="{2463F9D6-6D6F-4366-A68C-62C57F1372CF}" presName="descendantText" presStyleLbl="alignAccFollowNode1" presStyleIdx="0" presStyleCnt="1" custScaleX="92106" custScaleY="97861">
        <dgm:presLayoutVars>
          <dgm:bulletEnabled val="1"/>
        </dgm:presLayoutVars>
      </dgm:prSet>
      <dgm:spPr/>
      <dgm:t>
        <a:bodyPr/>
        <a:lstStyle/>
        <a:p>
          <a:endParaRPr lang="tr-TR"/>
        </a:p>
      </dgm:t>
    </dgm:pt>
  </dgm:ptLst>
  <dgm:cxnLst>
    <dgm:cxn modelId="{7B4D6186-7F22-4F97-810A-0BB846563B86}" type="presOf" srcId="{542A22DE-875B-4D94-8A0B-011282B62DB0}" destId="{C8CD3D5F-F77B-4E62-9533-281CFB4D3F57}" srcOrd="0" destOrd="6" presId="urn:microsoft.com/office/officeart/2005/8/layout/vList5"/>
    <dgm:cxn modelId="{6727EF6B-87F7-4C33-9FC8-70566816936C}" type="presOf" srcId="{0DEA63EE-9EFD-4C73-AE47-74165A1DCBFB}" destId="{C8CD3D5F-F77B-4E62-9533-281CFB4D3F57}" srcOrd="0" destOrd="2" presId="urn:microsoft.com/office/officeart/2005/8/layout/vList5"/>
    <dgm:cxn modelId="{2DEA93C3-668A-4808-8FE4-B240193C95D7}" type="presOf" srcId="{2463F9D6-6D6F-4366-A68C-62C57F1372CF}" destId="{36C0A8E5-8E7F-4D89-8C80-18BC5575A746}" srcOrd="0" destOrd="0" presId="urn:microsoft.com/office/officeart/2005/8/layout/vList5"/>
    <dgm:cxn modelId="{3F32D56E-56DA-4917-A93D-DCC15DFD573B}" srcId="{2463F9D6-6D6F-4366-A68C-62C57F1372CF}" destId="{542A22DE-875B-4D94-8A0B-011282B62DB0}" srcOrd="6" destOrd="0" parTransId="{9649A139-D941-4ECB-B98A-AA443B8A8995}" sibTransId="{D0B70BE2-C312-481B-B798-F8551B3CC63D}"/>
    <dgm:cxn modelId="{EBA5F796-3F62-47CF-AC04-17DBC1122F4A}" srcId="{2463F9D6-6D6F-4366-A68C-62C57F1372CF}" destId="{0DEA63EE-9EFD-4C73-AE47-74165A1DCBFB}" srcOrd="2" destOrd="0" parTransId="{7C2D7B8B-212C-44C4-A896-2A34EFBE0218}" sibTransId="{50C9E145-BC12-4D9D-927C-AC7ECBF76CDB}"/>
    <dgm:cxn modelId="{C361824E-EABB-4DF7-A5C1-4B3522DA7F86}" type="presOf" srcId="{526D0EE7-C434-4935-AF72-C672FD08EDC8}" destId="{C8CD3D5F-F77B-4E62-9533-281CFB4D3F57}" srcOrd="0" destOrd="3" presId="urn:microsoft.com/office/officeart/2005/8/layout/vList5"/>
    <dgm:cxn modelId="{F1D471C8-9EE4-4A1D-B372-5AE084855323}" srcId="{2463F9D6-6D6F-4366-A68C-62C57F1372CF}" destId="{31CE4D14-A2D4-4532-BC3F-5B0B1F543B16}" srcOrd="4" destOrd="0" parTransId="{038F2391-3226-4BE7-8BE3-6BA3AB93018E}" sibTransId="{0CB4EB76-ACD7-4EC8-842F-DE6FEC7B5410}"/>
    <dgm:cxn modelId="{23478E71-200B-45ED-825E-6D281E64DA70}" srcId="{2463F9D6-6D6F-4366-A68C-62C57F1372CF}" destId="{527D2EC4-EBA6-4959-B417-5FAC24AABB46}" srcOrd="0" destOrd="0" parTransId="{410B37A6-05AC-4EA0-815F-F934D2E70563}" sibTransId="{2DDA57E7-1D28-463E-A986-668AF0FF96D2}"/>
    <dgm:cxn modelId="{7F00FF33-3E4B-481F-9018-A1F120AE21FC}" srcId="{2463F9D6-6D6F-4366-A68C-62C57F1372CF}" destId="{678D5528-7D80-4B46-BDF1-925E09AF82E6}" srcOrd="5" destOrd="0" parTransId="{311C9F70-23D9-4963-BCDC-FA4154D69726}" sibTransId="{5B2721AB-1048-457D-BE96-040571EAE881}"/>
    <dgm:cxn modelId="{80B44AD4-2EB2-4E46-BC5E-EDB72AC079A0}" srcId="{2463F9D6-6D6F-4366-A68C-62C57F1372CF}" destId="{526D0EE7-C434-4935-AF72-C672FD08EDC8}" srcOrd="3" destOrd="0" parTransId="{C8971984-3893-40DA-8F01-E18BF88AF722}" sibTransId="{0DA6B38D-B1E5-471D-92E4-24B347EB5940}"/>
    <dgm:cxn modelId="{980A8AA8-8B13-4EAA-ACE3-E4F546B85247}" srcId="{36726091-38F1-4270-BC06-F6040CA657F4}" destId="{2463F9D6-6D6F-4366-A68C-62C57F1372CF}" srcOrd="0" destOrd="0" parTransId="{8C48C3D6-0013-445A-BC68-7D9FA41270FA}" sibTransId="{89F2A50A-31C1-4043-9F87-557932B5E999}"/>
    <dgm:cxn modelId="{F42118D4-6317-42E6-B234-A7A94FF18287}" type="presOf" srcId="{31CE4D14-A2D4-4532-BC3F-5B0B1F543B16}" destId="{C8CD3D5F-F77B-4E62-9533-281CFB4D3F57}" srcOrd="0" destOrd="4" presId="urn:microsoft.com/office/officeart/2005/8/layout/vList5"/>
    <dgm:cxn modelId="{A5CFE714-0AAE-4088-A95C-B8A2DBF3128F}" srcId="{2463F9D6-6D6F-4366-A68C-62C57F1372CF}" destId="{C7C6FC0C-B137-456C-8559-2C2431D15E50}" srcOrd="1" destOrd="0" parTransId="{8717DE2A-82B5-4D71-A111-33D4AA1DADCC}" sibTransId="{A818D553-43EB-49B3-9DC0-BFE316054126}"/>
    <dgm:cxn modelId="{DBBDBB34-021C-4247-9263-3D39A15C70D2}" type="presOf" srcId="{678D5528-7D80-4B46-BDF1-925E09AF82E6}" destId="{C8CD3D5F-F77B-4E62-9533-281CFB4D3F57}" srcOrd="0" destOrd="5" presId="urn:microsoft.com/office/officeart/2005/8/layout/vList5"/>
    <dgm:cxn modelId="{8DA00267-9B92-40B3-BF7D-B4399749C692}" type="presOf" srcId="{527D2EC4-EBA6-4959-B417-5FAC24AABB46}" destId="{C8CD3D5F-F77B-4E62-9533-281CFB4D3F57}" srcOrd="0" destOrd="0" presId="urn:microsoft.com/office/officeart/2005/8/layout/vList5"/>
    <dgm:cxn modelId="{65B1CED4-7629-4FD8-9216-D126B07CCA84}" type="presOf" srcId="{36726091-38F1-4270-BC06-F6040CA657F4}" destId="{30FA5743-D863-453D-85B0-B06AB2883F71}" srcOrd="0" destOrd="0" presId="urn:microsoft.com/office/officeart/2005/8/layout/vList5"/>
    <dgm:cxn modelId="{D1DFB6DD-6AF9-4925-B87C-E6658F4BDE93}" type="presOf" srcId="{C7C6FC0C-B137-456C-8559-2C2431D15E50}" destId="{C8CD3D5F-F77B-4E62-9533-281CFB4D3F57}" srcOrd="0" destOrd="1" presId="urn:microsoft.com/office/officeart/2005/8/layout/vList5"/>
    <dgm:cxn modelId="{9F114D64-3CC8-41BC-8E1A-CD03DD56E6BD}" type="presParOf" srcId="{30FA5743-D863-453D-85B0-B06AB2883F71}" destId="{04FA8E1B-7C10-4DF4-A28D-13C591DC3148}" srcOrd="0" destOrd="0" presId="urn:microsoft.com/office/officeart/2005/8/layout/vList5"/>
    <dgm:cxn modelId="{8AB02A85-BD27-4EED-A3E1-F457EECF0336}" type="presParOf" srcId="{04FA8E1B-7C10-4DF4-A28D-13C591DC3148}" destId="{36C0A8E5-8E7F-4D89-8C80-18BC5575A746}" srcOrd="0" destOrd="0" presId="urn:microsoft.com/office/officeart/2005/8/layout/vList5"/>
    <dgm:cxn modelId="{D82C64A9-79F1-402E-82BA-74453D3AAE21}" type="presParOf" srcId="{04FA8E1B-7C10-4DF4-A28D-13C591DC3148}" destId="{C8CD3D5F-F77B-4E62-9533-281CFB4D3F57}"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DB86D8-CA41-41BB-94C0-1E3F31297801}"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tr-TR"/>
        </a:p>
      </dgm:t>
    </dgm:pt>
    <dgm:pt modelId="{FFD7F5F2-9B5D-4CA0-933F-71F1FF74E6C7}">
      <dgm:prSet custT="1"/>
      <dgm:spPr>
        <a:solidFill>
          <a:srgbClr val="FFF3FD"/>
        </a:solidFill>
      </dgm:spPr>
      <dgm:t>
        <a:bodyPr/>
        <a:lstStyle/>
        <a:p>
          <a:pPr rtl="0"/>
          <a:r>
            <a:rPr lang="tr-TR" sz="1800" b="1" i="0" baseline="0" dirty="0" smtClean="0">
              <a:solidFill>
                <a:schemeClr val="tx1"/>
              </a:solidFill>
            </a:rPr>
            <a:t>6183 sayılı Kanun hükümlerine göre vergi dairelerince takip edilen ve vadesi Kanunun yayımlandığı</a:t>
          </a:r>
          <a:r>
            <a:rPr lang="tr-TR" sz="1800" b="1" i="0" dirty="0" smtClean="0"/>
            <a:t> </a:t>
          </a:r>
          <a:r>
            <a:rPr lang="tr-TR" sz="1800" b="1" i="0" dirty="0" smtClean="0">
              <a:solidFill>
                <a:srgbClr val="FF0000"/>
              </a:solidFill>
            </a:rPr>
            <a:t>11/9/2014 tarihi itibarıyla </a:t>
          </a:r>
          <a:r>
            <a:rPr lang="tr-TR" sz="1800" b="1" i="0" baseline="0" dirty="0" smtClean="0">
              <a:solidFill>
                <a:schemeClr val="tx1"/>
              </a:solidFill>
            </a:rPr>
            <a:t>vadesi geldiği halde ödenmemiş ya da ödeme süresi devam eden</a:t>
          </a:r>
          <a:r>
            <a:rPr lang="tr-TR" sz="1800" b="1" i="0" dirty="0" smtClean="0"/>
            <a:t> </a:t>
          </a:r>
          <a:r>
            <a:rPr lang="tr-TR" sz="1800" b="1" i="0" dirty="0" smtClean="0">
              <a:solidFill>
                <a:srgbClr val="FF0000"/>
              </a:solidFill>
            </a:rPr>
            <a:t>asli ve </a:t>
          </a:r>
          <a:r>
            <a:rPr lang="tr-TR" sz="1800" b="1" i="0" dirty="0" err="1" smtClean="0">
              <a:solidFill>
                <a:srgbClr val="FF0000"/>
              </a:solidFill>
            </a:rPr>
            <a:t>fer’i</a:t>
          </a:r>
          <a:r>
            <a:rPr lang="tr-TR" sz="1800" b="1" i="0" dirty="0" smtClean="0">
              <a:solidFill>
                <a:srgbClr val="FF0000"/>
              </a:solidFill>
            </a:rPr>
            <a:t> amme alacakları</a:t>
          </a:r>
          <a:r>
            <a:rPr lang="tr-TR" sz="1800" b="1" i="0" dirty="0" smtClean="0"/>
            <a:t>, </a:t>
          </a:r>
          <a:endParaRPr lang="tr-TR" sz="1800" i="0" dirty="0"/>
        </a:p>
      </dgm:t>
    </dgm:pt>
    <dgm:pt modelId="{50929D3F-02EF-4FCF-AB87-3D04AC5B16ED}" type="parTrans" cxnId="{5A6BFBA9-624A-4A27-8018-8E46C3053925}">
      <dgm:prSet/>
      <dgm:spPr/>
      <dgm:t>
        <a:bodyPr/>
        <a:lstStyle/>
        <a:p>
          <a:endParaRPr lang="tr-TR"/>
        </a:p>
      </dgm:t>
    </dgm:pt>
    <dgm:pt modelId="{B63C58A8-2F15-4FA8-9548-E8CBC6A03BBA}" type="sibTrans" cxnId="{5A6BFBA9-624A-4A27-8018-8E46C3053925}">
      <dgm:prSet/>
      <dgm:spPr/>
      <dgm:t>
        <a:bodyPr/>
        <a:lstStyle/>
        <a:p>
          <a:endParaRPr lang="tr-TR"/>
        </a:p>
      </dgm:t>
    </dgm:pt>
    <dgm:pt modelId="{85EE9EEF-8E60-40D0-8171-0CDE71AA4875}">
      <dgm:prSet custT="1"/>
      <dgm:spPr>
        <a:solidFill>
          <a:srgbClr val="FFF3FD"/>
        </a:solidFill>
      </dgm:spPr>
      <dgm:t>
        <a:bodyPr/>
        <a:lstStyle/>
        <a:p>
          <a:pPr algn="l" rtl="0"/>
          <a:r>
            <a:rPr lang="tr-TR" sz="1600" b="1" i="0" baseline="0" dirty="0" smtClean="0">
              <a:solidFill>
                <a:schemeClr val="tx1"/>
              </a:solidFill>
            </a:rPr>
            <a:t>-</a:t>
          </a:r>
          <a:r>
            <a:rPr lang="tr-TR" sz="1600" b="1" i="0" baseline="0" dirty="0" err="1" smtClean="0">
              <a:solidFill>
                <a:schemeClr val="tx1"/>
              </a:solidFill>
            </a:rPr>
            <a:t>Ecrimisil</a:t>
          </a:r>
          <a:r>
            <a:rPr lang="tr-TR" sz="1600" b="1" i="0" baseline="0" dirty="0" smtClean="0">
              <a:solidFill>
                <a:schemeClr val="tx1"/>
              </a:solidFill>
            </a:rPr>
            <a:t>,</a:t>
          </a:r>
          <a:endParaRPr lang="tr-TR" sz="1600" i="0" baseline="0" dirty="0" smtClean="0">
            <a:solidFill>
              <a:schemeClr val="tx1"/>
            </a:solidFill>
          </a:endParaRPr>
        </a:p>
        <a:p>
          <a:pPr algn="l" rtl="0"/>
          <a:r>
            <a:rPr lang="tr-TR" sz="1600" b="1" i="0" baseline="0" dirty="0" smtClean="0">
              <a:solidFill>
                <a:schemeClr val="tx1"/>
              </a:solidFill>
            </a:rPr>
            <a:t>-Öğrenim kredisi, katkı kredisi,</a:t>
          </a:r>
          <a:endParaRPr lang="tr-TR" sz="1600" i="0" baseline="0" dirty="0" smtClean="0">
            <a:solidFill>
              <a:schemeClr val="tx1"/>
            </a:solidFill>
          </a:endParaRPr>
        </a:p>
        <a:p>
          <a:pPr algn="l" rtl="0"/>
          <a:r>
            <a:rPr lang="tr-TR" sz="1600" b="1" i="0" baseline="0" dirty="0" smtClean="0">
              <a:solidFill>
                <a:schemeClr val="tx1"/>
              </a:solidFill>
            </a:rPr>
            <a:t>-KKDF,</a:t>
          </a:r>
          <a:endParaRPr lang="tr-TR" sz="1600" i="0" baseline="0" dirty="0" smtClean="0">
            <a:solidFill>
              <a:schemeClr val="tx1"/>
            </a:solidFill>
          </a:endParaRPr>
        </a:p>
        <a:p>
          <a:pPr algn="l" rtl="0"/>
          <a:r>
            <a:rPr lang="tr-TR" sz="1600" b="1" i="0" baseline="0" dirty="0" smtClean="0">
              <a:solidFill>
                <a:schemeClr val="tx1"/>
              </a:solidFill>
            </a:rPr>
            <a:t>-Haksız yere yararlanılan destek ödemeleri,</a:t>
          </a:r>
          <a:endParaRPr lang="tr-TR" sz="1600" i="0" baseline="0" dirty="0" smtClean="0">
            <a:solidFill>
              <a:schemeClr val="tx1"/>
            </a:solidFill>
          </a:endParaRPr>
        </a:p>
        <a:p>
          <a:pPr algn="l" rtl="0"/>
          <a:r>
            <a:rPr lang="tr-TR" sz="1600" b="1" i="0" baseline="0" dirty="0" smtClean="0">
              <a:solidFill>
                <a:schemeClr val="tx1"/>
              </a:solidFill>
            </a:rPr>
            <a:t>-4749 sayılı Kamu Finansmanı ve Borç Yönetiminin Düzenlenmesi Hakkında Kanun kapsamındaki Hazine alacakları,</a:t>
          </a:r>
        </a:p>
        <a:p>
          <a:pPr algn="l" rtl="0"/>
          <a:r>
            <a:rPr lang="tr-TR" sz="1600" b="1" i="0" baseline="0" dirty="0" smtClean="0">
              <a:solidFill>
                <a:schemeClr val="tx1"/>
              </a:solidFill>
            </a:rPr>
            <a:t>Vb.</a:t>
          </a:r>
          <a:endParaRPr lang="tr-TR" sz="1600" i="0" baseline="0" dirty="0">
            <a:solidFill>
              <a:schemeClr val="tx1"/>
            </a:solidFill>
          </a:endParaRPr>
        </a:p>
      </dgm:t>
    </dgm:pt>
    <dgm:pt modelId="{4BD57DDB-BFD2-43B6-884F-81F250AEAC3C}" type="parTrans" cxnId="{729777D8-1A69-4784-9D9A-155305CAF50E}">
      <dgm:prSet/>
      <dgm:spPr/>
      <dgm:t>
        <a:bodyPr/>
        <a:lstStyle/>
        <a:p>
          <a:endParaRPr lang="tr-TR"/>
        </a:p>
      </dgm:t>
    </dgm:pt>
    <dgm:pt modelId="{E5C407B7-3C15-421E-A77F-32F485355EAB}" type="sibTrans" cxnId="{729777D8-1A69-4784-9D9A-155305CAF50E}">
      <dgm:prSet/>
      <dgm:spPr/>
      <dgm:t>
        <a:bodyPr/>
        <a:lstStyle/>
        <a:p>
          <a:endParaRPr lang="tr-TR"/>
        </a:p>
      </dgm:t>
    </dgm:pt>
    <dgm:pt modelId="{6726DD42-EC91-4D48-850A-8174463ADB70}" type="pres">
      <dgm:prSet presAssocID="{84DB86D8-CA41-41BB-94C0-1E3F31297801}" presName="CompostProcess" presStyleCnt="0">
        <dgm:presLayoutVars>
          <dgm:dir/>
          <dgm:resizeHandles val="exact"/>
        </dgm:presLayoutVars>
      </dgm:prSet>
      <dgm:spPr/>
      <dgm:t>
        <a:bodyPr/>
        <a:lstStyle/>
        <a:p>
          <a:endParaRPr lang="tr-TR"/>
        </a:p>
      </dgm:t>
    </dgm:pt>
    <dgm:pt modelId="{C3493F47-8E0A-4A97-AAA5-A04B4299DFA7}" type="pres">
      <dgm:prSet presAssocID="{84DB86D8-CA41-41BB-94C0-1E3F31297801}" presName="arrow" presStyleLbl="bgShp" presStyleIdx="0" presStyleCnt="1"/>
      <dgm:spPr>
        <a:noFill/>
      </dgm:spPr>
      <dgm:t>
        <a:bodyPr/>
        <a:lstStyle/>
        <a:p>
          <a:endParaRPr lang="tr-TR"/>
        </a:p>
      </dgm:t>
    </dgm:pt>
    <dgm:pt modelId="{CDA68F7B-2102-499C-BC02-AB51A8CD6DBB}" type="pres">
      <dgm:prSet presAssocID="{84DB86D8-CA41-41BB-94C0-1E3F31297801}" presName="linearProcess" presStyleCnt="0"/>
      <dgm:spPr/>
    </dgm:pt>
    <dgm:pt modelId="{68F7785D-0B2D-4DAF-AD6C-0C3176C85738}" type="pres">
      <dgm:prSet presAssocID="{FFD7F5F2-9B5D-4CA0-933F-71F1FF74E6C7}" presName="textNode" presStyleLbl="node1" presStyleIdx="0" presStyleCnt="2" custScaleY="204070" custLinFactNeighborX="30593" custLinFactNeighborY="7819">
        <dgm:presLayoutVars>
          <dgm:bulletEnabled val="1"/>
        </dgm:presLayoutVars>
      </dgm:prSet>
      <dgm:spPr/>
      <dgm:t>
        <a:bodyPr/>
        <a:lstStyle/>
        <a:p>
          <a:endParaRPr lang="tr-TR"/>
        </a:p>
      </dgm:t>
    </dgm:pt>
    <dgm:pt modelId="{3D822B06-D09B-4F2C-875B-85C7ABBA8009}" type="pres">
      <dgm:prSet presAssocID="{B63C58A8-2F15-4FA8-9548-E8CBC6A03BBA}" presName="sibTrans" presStyleCnt="0"/>
      <dgm:spPr/>
    </dgm:pt>
    <dgm:pt modelId="{05600755-288B-4AA6-93EB-3723C65531EF}" type="pres">
      <dgm:prSet presAssocID="{85EE9EEF-8E60-40D0-8171-0CDE71AA4875}" presName="textNode" presStyleLbl="node1" presStyleIdx="1" presStyleCnt="2" custScaleX="124535" custScaleY="189553" custLinFactNeighborX="-41972" custLinFactNeighborY="4409">
        <dgm:presLayoutVars>
          <dgm:bulletEnabled val="1"/>
        </dgm:presLayoutVars>
      </dgm:prSet>
      <dgm:spPr/>
      <dgm:t>
        <a:bodyPr/>
        <a:lstStyle/>
        <a:p>
          <a:endParaRPr lang="tr-TR"/>
        </a:p>
      </dgm:t>
    </dgm:pt>
  </dgm:ptLst>
  <dgm:cxnLst>
    <dgm:cxn modelId="{C42F9DE7-FADF-4A28-867E-81526F6A6B26}" type="presOf" srcId="{FFD7F5F2-9B5D-4CA0-933F-71F1FF74E6C7}" destId="{68F7785D-0B2D-4DAF-AD6C-0C3176C85738}" srcOrd="0" destOrd="0" presId="urn:microsoft.com/office/officeart/2005/8/layout/hProcess9"/>
    <dgm:cxn modelId="{84D73408-5723-41F3-8944-DAEAA1FE48F4}" type="presOf" srcId="{84DB86D8-CA41-41BB-94C0-1E3F31297801}" destId="{6726DD42-EC91-4D48-850A-8174463ADB70}" srcOrd="0" destOrd="0" presId="urn:microsoft.com/office/officeart/2005/8/layout/hProcess9"/>
    <dgm:cxn modelId="{5A6BFBA9-624A-4A27-8018-8E46C3053925}" srcId="{84DB86D8-CA41-41BB-94C0-1E3F31297801}" destId="{FFD7F5F2-9B5D-4CA0-933F-71F1FF74E6C7}" srcOrd="0" destOrd="0" parTransId="{50929D3F-02EF-4FCF-AB87-3D04AC5B16ED}" sibTransId="{B63C58A8-2F15-4FA8-9548-E8CBC6A03BBA}"/>
    <dgm:cxn modelId="{1D247662-CF1F-474D-805F-36F430773EEB}" type="presOf" srcId="{85EE9EEF-8E60-40D0-8171-0CDE71AA4875}" destId="{05600755-288B-4AA6-93EB-3723C65531EF}" srcOrd="0" destOrd="0" presId="urn:microsoft.com/office/officeart/2005/8/layout/hProcess9"/>
    <dgm:cxn modelId="{729777D8-1A69-4784-9D9A-155305CAF50E}" srcId="{84DB86D8-CA41-41BB-94C0-1E3F31297801}" destId="{85EE9EEF-8E60-40D0-8171-0CDE71AA4875}" srcOrd="1" destOrd="0" parTransId="{4BD57DDB-BFD2-43B6-884F-81F250AEAC3C}" sibTransId="{E5C407B7-3C15-421E-A77F-32F485355EAB}"/>
    <dgm:cxn modelId="{A102CE33-3B4B-4A9B-B11D-C4A136A6C326}" type="presParOf" srcId="{6726DD42-EC91-4D48-850A-8174463ADB70}" destId="{C3493F47-8E0A-4A97-AAA5-A04B4299DFA7}" srcOrd="0" destOrd="0" presId="urn:microsoft.com/office/officeart/2005/8/layout/hProcess9"/>
    <dgm:cxn modelId="{693C1999-E3D7-4405-8D5E-E93C6F0D3CB1}" type="presParOf" srcId="{6726DD42-EC91-4D48-850A-8174463ADB70}" destId="{CDA68F7B-2102-499C-BC02-AB51A8CD6DBB}" srcOrd="1" destOrd="0" presId="urn:microsoft.com/office/officeart/2005/8/layout/hProcess9"/>
    <dgm:cxn modelId="{38449F65-3931-4A1B-870D-6056EE91AAF3}" type="presParOf" srcId="{CDA68F7B-2102-499C-BC02-AB51A8CD6DBB}" destId="{68F7785D-0B2D-4DAF-AD6C-0C3176C85738}" srcOrd="0" destOrd="0" presId="urn:microsoft.com/office/officeart/2005/8/layout/hProcess9"/>
    <dgm:cxn modelId="{C7097C4C-CEA0-447F-A61D-83466141A29E}" type="presParOf" srcId="{CDA68F7B-2102-499C-BC02-AB51A8CD6DBB}" destId="{3D822B06-D09B-4F2C-875B-85C7ABBA8009}" srcOrd="1" destOrd="0" presId="urn:microsoft.com/office/officeart/2005/8/layout/hProcess9"/>
    <dgm:cxn modelId="{86D13868-43AC-491E-A4B5-514D77B19720}" type="presParOf" srcId="{CDA68F7B-2102-499C-BC02-AB51A8CD6DBB}" destId="{05600755-288B-4AA6-93EB-3723C65531EF}" srcOrd="2" destOrd="0" presId="urn:microsoft.com/office/officeart/2005/8/layout/hProcess9"/>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93CBF84-1818-4633-BC62-555D400ECF99}"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tr-TR"/>
        </a:p>
      </dgm:t>
    </dgm:pt>
    <dgm:pt modelId="{82D80EDC-8009-4712-B0BA-E73A03A10294}">
      <dgm:prSet custT="1"/>
      <dgm:spPr>
        <a:solidFill>
          <a:srgbClr val="FFFF00"/>
        </a:solidFill>
      </dgm:spPr>
      <dgm:t>
        <a:bodyPr/>
        <a:lstStyle/>
        <a:p>
          <a:pPr rtl="0"/>
          <a:r>
            <a:rPr lang="tr-TR" sz="2000" b="1" u="none" dirty="0" smtClean="0">
              <a:solidFill>
                <a:schemeClr val="tx1"/>
              </a:solidFill>
            </a:rPr>
            <a:t>Bir alacağın kesinleşmesi</a:t>
          </a:r>
          <a:endParaRPr lang="tr-TR" sz="2000" u="none" dirty="0">
            <a:solidFill>
              <a:schemeClr val="tx1"/>
            </a:solidFill>
          </a:endParaRPr>
        </a:p>
      </dgm:t>
    </dgm:pt>
    <dgm:pt modelId="{453C0E92-E696-45B3-BC51-3691A6253A48}" type="parTrans" cxnId="{82456FF3-D515-42DC-B062-47627148C935}">
      <dgm:prSet/>
      <dgm:spPr/>
      <dgm:t>
        <a:bodyPr/>
        <a:lstStyle/>
        <a:p>
          <a:endParaRPr lang="tr-TR" sz="2000"/>
        </a:p>
      </dgm:t>
    </dgm:pt>
    <dgm:pt modelId="{B60259A3-2B3D-4DE9-9660-5378BE21D7DF}" type="sibTrans" cxnId="{82456FF3-D515-42DC-B062-47627148C935}">
      <dgm:prSet/>
      <dgm:spPr/>
      <dgm:t>
        <a:bodyPr/>
        <a:lstStyle/>
        <a:p>
          <a:endParaRPr lang="tr-TR" sz="2000"/>
        </a:p>
      </dgm:t>
    </dgm:pt>
    <dgm:pt modelId="{8984ADE5-E09F-4C8C-B1A6-336969C74DC6}">
      <dgm:prSet custT="1"/>
      <dgm:spPr>
        <a:solidFill>
          <a:srgbClr val="FFF3FD"/>
        </a:solidFill>
      </dgm:spPr>
      <dgm:t>
        <a:bodyPr/>
        <a:lstStyle/>
        <a:p>
          <a:pPr rtl="0"/>
          <a:r>
            <a:rPr lang="tr-TR" sz="2000" b="1" dirty="0" smtClean="0">
              <a:solidFill>
                <a:schemeClr val="tx1"/>
              </a:solidFill>
            </a:rPr>
            <a:t>veya</a:t>
          </a:r>
          <a:endParaRPr lang="tr-TR" sz="2000" b="1" dirty="0">
            <a:solidFill>
              <a:schemeClr val="tx1"/>
            </a:solidFill>
          </a:endParaRPr>
        </a:p>
      </dgm:t>
    </dgm:pt>
    <dgm:pt modelId="{EE98C6E9-59C2-4ED7-8EA2-C50F666AF7A2}" type="parTrans" cxnId="{BE7CEB28-EBF6-48ED-AD8A-AF7F8AE95A64}">
      <dgm:prSet/>
      <dgm:spPr/>
      <dgm:t>
        <a:bodyPr/>
        <a:lstStyle/>
        <a:p>
          <a:endParaRPr lang="tr-TR" sz="2000"/>
        </a:p>
      </dgm:t>
    </dgm:pt>
    <dgm:pt modelId="{19089FC8-2889-41B5-8835-1D30ADF47D8B}" type="sibTrans" cxnId="{BE7CEB28-EBF6-48ED-AD8A-AF7F8AE95A64}">
      <dgm:prSet/>
      <dgm:spPr/>
      <dgm:t>
        <a:bodyPr/>
        <a:lstStyle/>
        <a:p>
          <a:endParaRPr lang="tr-TR" sz="2000"/>
        </a:p>
      </dgm:t>
    </dgm:pt>
    <dgm:pt modelId="{C86E9472-D10F-464B-BF85-0E2BF2DD5118}">
      <dgm:prSet custT="1"/>
      <dgm:spPr>
        <a:solidFill>
          <a:srgbClr val="FFF3FD"/>
        </a:solidFill>
      </dgm:spPr>
      <dgm:t>
        <a:bodyPr/>
        <a:lstStyle/>
        <a:p>
          <a:r>
            <a:rPr lang="tr-TR" sz="2000" b="1" dirty="0" smtClean="0">
              <a:solidFill>
                <a:schemeClr val="tx1"/>
              </a:solidFill>
            </a:rPr>
            <a:t>Alacağın varlığının hukuk düzeninde ihtilaflı olmaması </a:t>
          </a:r>
          <a:endParaRPr lang="tr-TR" sz="2000" dirty="0">
            <a:solidFill>
              <a:schemeClr val="tx1"/>
            </a:solidFill>
          </a:endParaRPr>
        </a:p>
      </dgm:t>
    </dgm:pt>
    <dgm:pt modelId="{F793792E-AAB8-4B53-93CC-F9756A29BAC3}" type="parTrans" cxnId="{D7F303AE-8734-464B-B4D9-0FA5FF51DE9A}">
      <dgm:prSet/>
      <dgm:spPr/>
      <dgm:t>
        <a:bodyPr/>
        <a:lstStyle/>
        <a:p>
          <a:endParaRPr lang="tr-TR" sz="2000"/>
        </a:p>
      </dgm:t>
    </dgm:pt>
    <dgm:pt modelId="{14695647-5530-4C3D-BEAB-A40C228A0D0B}" type="sibTrans" cxnId="{D7F303AE-8734-464B-B4D9-0FA5FF51DE9A}">
      <dgm:prSet/>
      <dgm:spPr/>
      <dgm:t>
        <a:bodyPr/>
        <a:lstStyle/>
        <a:p>
          <a:endParaRPr lang="tr-TR" sz="2000"/>
        </a:p>
      </dgm:t>
    </dgm:pt>
    <dgm:pt modelId="{4BCDF796-A46D-4B2A-9DEB-FDB6AEB2421D}">
      <dgm:prSet custT="1"/>
      <dgm:spPr>
        <a:solidFill>
          <a:srgbClr val="FFF3FD"/>
        </a:solidFill>
      </dgm:spPr>
      <dgm:t>
        <a:bodyPr/>
        <a:lstStyle/>
        <a:p>
          <a:r>
            <a:rPr lang="tr-TR" sz="2000" b="1" dirty="0" smtClean="0">
              <a:solidFill>
                <a:schemeClr val="tx1"/>
              </a:solidFill>
            </a:rPr>
            <a:t>ihtilaflı hale gelme olasılığının kalmamasıdır.</a:t>
          </a:r>
          <a:endParaRPr lang="tr-TR" sz="2000" dirty="0">
            <a:solidFill>
              <a:schemeClr val="tx1"/>
            </a:solidFill>
          </a:endParaRPr>
        </a:p>
      </dgm:t>
    </dgm:pt>
    <dgm:pt modelId="{42FFD00A-33CC-47A1-A451-B285BCFD6F14}" type="parTrans" cxnId="{DD0E93F5-4543-4708-9B18-A62FC0776213}">
      <dgm:prSet/>
      <dgm:spPr/>
      <dgm:t>
        <a:bodyPr/>
        <a:lstStyle/>
        <a:p>
          <a:endParaRPr lang="tr-TR" sz="2000"/>
        </a:p>
      </dgm:t>
    </dgm:pt>
    <dgm:pt modelId="{BD50BBD1-95E7-4953-9E06-32297E3751CB}" type="sibTrans" cxnId="{DD0E93F5-4543-4708-9B18-A62FC0776213}">
      <dgm:prSet/>
      <dgm:spPr/>
      <dgm:t>
        <a:bodyPr/>
        <a:lstStyle/>
        <a:p>
          <a:endParaRPr lang="tr-TR" sz="2000"/>
        </a:p>
      </dgm:t>
    </dgm:pt>
    <dgm:pt modelId="{81A2910D-712F-4F25-9D94-0748A07759F0}" type="pres">
      <dgm:prSet presAssocID="{193CBF84-1818-4633-BC62-555D400ECF99}" presName="CompostProcess" presStyleCnt="0">
        <dgm:presLayoutVars>
          <dgm:dir/>
          <dgm:resizeHandles val="exact"/>
        </dgm:presLayoutVars>
      </dgm:prSet>
      <dgm:spPr/>
      <dgm:t>
        <a:bodyPr/>
        <a:lstStyle/>
        <a:p>
          <a:endParaRPr lang="tr-TR"/>
        </a:p>
      </dgm:t>
    </dgm:pt>
    <dgm:pt modelId="{8D982958-3BC2-4250-A7ED-91ED234AB7B6}" type="pres">
      <dgm:prSet presAssocID="{193CBF84-1818-4633-BC62-555D400ECF99}" presName="arrow" presStyleLbl="bgShp" presStyleIdx="0" presStyleCnt="1"/>
      <dgm:spPr>
        <a:noFill/>
      </dgm:spPr>
      <dgm:t>
        <a:bodyPr/>
        <a:lstStyle/>
        <a:p>
          <a:endParaRPr lang="tr-TR"/>
        </a:p>
      </dgm:t>
    </dgm:pt>
    <dgm:pt modelId="{4C3EA58D-0E2C-488A-9455-38FD301F961D}" type="pres">
      <dgm:prSet presAssocID="{193CBF84-1818-4633-BC62-555D400ECF99}" presName="linearProcess" presStyleCnt="0"/>
      <dgm:spPr/>
    </dgm:pt>
    <dgm:pt modelId="{17766AB1-25C3-4A12-8051-03E34970B574}" type="pres">
      <dgm:prSet presAssocID="{82D80EDC-8009-4712-B0BA-E73A03A10294}" presName="textNode" presStyleLbl="node1" presStyleIdx="0" presStyleCnt="4">
        <dgm:presLayoutVars>
          <dgm:bulletEnabled val="1"/>
        </dgm:presLayoutVars>
      </dgm:prSet>
      <dgm:spPr/>
      <dgm:t>
        <a:bodyPr/>
        <a:lstStyle/>
        <a:p>
          <a:endParaRPr lang="tr-TR"/>
        </a:p>
      </dgm:t>
    </dgm:pt>
    <dgm:pt modelId="{7A58FC42-36A3-45FE-9863-3CA3B68E3C9B}" type="pres">
      <dgm:prSet presAssocID="{B60259A3-2B3D-4DE9-9660-5378BE21D7DF}" presName="sibTrans" presStyleCnt="0"/>
      <dgm:spPr/>
    </dgm:pt>
    <dgm:pt modelId="{70E65301-790F-4FDC-848E-2AD283C68D6B}" type="pres">
      <dgm:prSet presAssocID="{C86E9472-D10F-464B-BF85-0E2BF2DD5118}" presName="textNode" presStyleLbl="node1" presStyleIdx="1" presStyleCnt="4" custScaleX="118980">
        <dgm:presLayoutVars>
          <dgm:bulletEnabled val="1"/>
        </dgm:presLayoutVars>
      </dgm:prSet>
      <dgm:spPr/>
      <dgm:t>
        <a:bodyPr/>
        <a:lstStyle/>
        <a:p>
          <a:endParaRPr lang="tr-TR"/>
        </a:p>
      </dgm:t>
    </dgm:pt>
    <dgm:pt modelId="{9342D1FE-61A7-4F8A-AAAF-77A908C2B629}" type="pres">
      <dgm:prSet presAssocID="{14695647-5530-4C3D-BEAB-A40C228A0D0B}" presName="sibTrans" presStyleCnt="0"/>
      <dgm:spPr/>
    </dgm:pt>
    <dgm:pt modelId="{F87EF2A5-3ED2-4683-AF5E-F3DC7AD7A3BC}" type="pres">
      <dgm:prSet presAssocID="{8984ADE5-E09F-4C8C-B1A6-336969C74DC6}" presName="textNode" presStyleLbl="node1" presStyleIdx="2" presStyleCnt="4" custScaleX="58558" custLinFactNeighborX="-15091" custLinFactNeighborY="1087">
        <dgm:presLayoutVars>
          <dgm:bulletEnabled val="1"/>
        </dgm:presLayoutVars>
      </dgm:prSet>
      <dgm:spPr/>
      <dgm:t>
        <a:bodyPr/>
        <a:lstStyle/>
        <a:p>
          <a:endParaRPr lang="tr-TR"/>
        </a:p>
      </dgm:t>
    </dgm:pt>
    <dgm:pt modelId="{005D7E31-3B68-49C4-8F09-ECBEB586B5FD}" type="pres">
      <dgm:prSet presAssocID="{19089FC8-2889-41B5-8835-1D30ADF47D8B}" presName="sibTrans" presStyleCnt="0"/>
      <dgm:spPr/>
    </dgm:pt>
    <dgm:pt modelId="{B26D4F02-1E09-4097-9A30-9B335E026691}" type="pres">
      <dgm:prSet presAssocID="{4BCDF796-A46D-4B2A-9DEB-FDB6AEB2421D}" presName="textNode" presStyleLbl="node1" presStyleIdx="3" presStyleCnt="4">
        <dgm:presLayoutVars>
          <dgm:bulletEnabled val="1"/>
        </dgm:presLayoutVars>
      </dgm:prSet>
      <dgm:spPr/>
      <dgm:t>
        <a:bodyPr/>
        <a:lstStyle/>
        <a:p>
          <a:endParaRPr lang="tr-TR"/>
        </a:p>
      </dgm:t>
    </dgm:pt>
  </dgm:ptLst>
  <dgm:cxnLst>
    <dgm:cxn modelId="{D1C9D41F-F804-4C55-8C5D-61ECC988E6CC}" type="presOf" srcId="{193CBF84-1818-4633-BC62-555D400ECF99}" destId="{81A2910D-712F-4F25-9D94-0748A07759F0}" srcOrd="0" destOrd="0" presId="urn:microsoft.com/office/officeart/2005/8/layout/hProcess9"/>
    <dgm:cxn modelId="{BDB9CB26-96D1-4FA3-850A-2B0280D3AD2F}" type="presOf" srcId="{82D80EDC-8009-4712-B0BA-E73A03A10294}" destId="{17766AB1-25C3-4A12-8051-03E34970B574}" srcOrd="0" destOrd="0" presId="urn:microsoft.com/office/officeart/2005/8/layout/hProcess9"/>
    <dgm:cxn modelId="{D7F303AE-8734-464B-B4D9-0FA5FF51DE9A}" srcId="{193CBF84-1818-4633-BC62-555D400ECF99}" destId="{C86E9472-D10F-464B-BF85-0E2BF2DD5118}" srcOrd="1" destOrd="0" parTransId="{F793792E-AAB8-4B53-93CC-F9756A29BAC3}" sibTransId="{14695647-5530-4C3D-BEAB-A40C228A0D0B}"/>
    <dgm:cxn modelId="{98F6D0B2-69B3-4039-BF03-035A27845EE5}" type="presOf" srcId="{4BCDF796-A46D-4B2A-9DEB-FDB6AEB2421D}" destId="{B26D4F02-1E09-4097-9A30-9B335E026691}" srcOrd="0" destOrd="0" presId="urn:microsoft.com/office/officeart/2005/8/layout/hProcess9"/>
    <dgm:cxn modelId="{FAF99701-FE67-4A70-9D2A-D368B7971334}" type="presOf" srcId="{8984ADE5-E09F-4C8C-B1A6-336969C74DC6}" destId="{F87EF2A5-3ED2-4683-AF5E-F3DC7AD7A3BC}" srcOrd="0" destOrd="0" presId="urn:microsoft.com/office/officeart/2005/8/layout/hProcess9"/>
    <dgm:cxn modelId="{82456FF3-D515-42DC-B062-47627148C935}" srcId="{193CBF84-1818-4633-BC62-555D400ECF99}" destId="{82D80EDC-8009-4712-B0BA-E73A03A10294}" srcOrd="0" destOrd="0" parTransId="{453C0E92-E696-45B3-BC51-3691A6253A48}" sibTransId="{B60259A3-2B3D-4DE9-9660-5378BE21D7DF}"/>
    <dgm:cxn modelId="{DD0E93F5-4543-4708-9B18-A62FC0776213}" srcId="{193CBF84-1818-4633-BC62-555D400ECF99}" destId="{4BCDF796-A46D-4B2A-9DEB-FDB6AEB2421D}" srcOrd="3" destOrd="0" parTransId="{42FFD00A-33CC-47A1-A451-B285BCFD6F14}" sibTransId="{BD50BBD1-95E7-4953-9E06-32297E3751CB}"/>
    <dgm:cxn modelId="{5D6D78AA-57A4-40C8-BEDA-66599519A2E9}" type="presOf" srcId="{C86E9472-D10F-464B-BF85-0E2BF2DD5118}" destId="{70E65301-790F-4FDC-848E-2AD283C68D6B}" srcOrd="0" destOrd="0" presId="urn:microsoft.com/office/officeart/2005/8/layout/hProcess9"/>
    <dgm:cxn modelId="{BE7CEB28-EBF6-48ED-AD8A-AF7F8AE95A64}" srcId="{193CBF84-1818-4633-BC62-555D400ECF99}" destId="{8984ADE5-E09F-4C8C-B1A6-336969C74DC6}" srcOrd="2" destOrd="0" parTransId="{EE98C6E9-59C2-4ED7-8EA2-C50F666AF7A2}" sibTransId="{19089FC8-2889-41B5-8835-1D30ADF47D8B}"/>
    <dgm:cxn modelId="{F88CE1BE-5291-4B20-B7A5-82CE85B5980C}" type="presParOf" srcId="{81A2910D-712F-4F25-9D94-0748A07759F0}" destId="{8D982958-3BC2-4250-A7ED-91ED234AB7B6}" srcOrd="0" destOrd="0" presId="urn:microsoft.com/office/officeart/2005/8/layout/hProcess9"/>
    <dgm:cxn modelId="{FCB3996D-F5B1-4017-B75C-96CC2AA9EE37}" type="presParOf" srcId="{81A2910D-712F-4F25-9D94-0748A07759F0}" destId="{4C3EA58D-0E2C-488A-9455-38FD301F961D}" srcOrd="1" destOrd="0" presId="urn:microsoft.com/office/officeart/2005/8/layout/hProcess9"/>
    <dgm:cxn modelId="{A8979399-DC33-4600-AC82-67AC4D0FAEE2}" type="presParOf" srcId="{4C3EA58D-0E2C-488A-9455-38FD301F961D}" destId="{17766AB1-25C3-4A12-8051-03E34970B574}" srcOrd="0" destOrd="0" presId="urn:microsoft.com/office/officeart/2005/8/layout/hProcess9"/>
    <dgm:cxn modelId="{0E6DF3B0-04AD-48D9-9ADE-3B347B40E233}" type="presParOf" srcId="{4C3EA58D-0E2C-488A-9455-38FD301F961D}" destId="{7A58FC42-36A3-45FE-9863-3CA3B68E3C9B}" srcOrd="1" destOrd="0" presId="urn:microsoft.com/office/officeart/2005/8/layout/hProcess9"/>
    <dgm:cxn modelId="{51C4E295-6552-4EE6-A290-E35A487F84A9}" type="presParOf" srcId="{4C3EA58D-0E2C-488A-9455-38FD301F961D}" destId="{70E65301-790F-4FDC-848E-2AD283C68D6B}" srcOrd="2" destOrd="0" presId="urn:microsoft.com/office/officeart/2005/8/layout/hProcess9"/>
    <dgm:cxn modelId="{09DC028D-B8C3-4AAA-986E-61ACCD1D249B}" type="presParOf" srcId="{4C3EA58D-0E2C-488A-9455-38FD301F961D}" destId="{9342D1FE-61A7-4F8A-AAAF-77A908C2B629}" srcOrd="3" destOrd="0" presId="urn:microsoft.com/office/officeart/2005/8/layout/hProcess9"/>
    <dgm:cxn modelId="{13510BB1-6F7D-4F7D-8989-2906994EF011}" type="presParOf" srcId="{4C3EA58D-0E2C-488A-9455-38FD301F961D}" destId="{F87EF2A5-3ED2-4683-AF5E-F3DC7AD7A3BC}" srcOrd="4" destOrd="0" presId="urn:microsoft.com/office/officeart/2005/8/layout/hProcess9"/>
    <dgm:cxn modelId="{671D5469-ECDA-4DFF-8FEA-69B43AE21C7F}" type="presParOf" srcId="{4C3EA58D-0E2C-488A-9455-38FD301F961D}" destId="{005D7E31-3B68-49C4-8F09-ECBEB586B5FD}" srcOrd="5" destOrd="0" presId="urn:microsoft.com/office/officeart/2005/8/layout/hProcess9"/>
    <dgm:cxn modelId="{0A4F27EB-9F1D-4388-960A-170375334EB1}" type="presParOf" srcId="{4C3EA58D-0E2C-488A-9455-38FD301F961D}" destId="{B26D4F02-1E09-4097-9A30-9B335E026691}" srcOrd="6" destOrd="0" presId="urn:microsoft.com/office/officeart/2005/8/layout/hProcess9"/>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C4B89F-4204-4F63-8E2F-4B7D4AF3FD01}"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tr-TR"/>
        </a:p>
      </dgm:t>
    </dgm:pt>
    <dgm:pt modelId="{AAF3FB4D-08CC-44BC-9BD4-DAABFB8BC390}">
      <dgm:prSet custT="1"/>
      <dgm:spPr>
        <a:solidFill>
          <a:srgbClr val="FFEBFC"/>
        </a:solidFill>
      </dgm:spPr>
      <dgm:t>
        <a:bodyPr/>
        <a:lstStyle/>
        <a:p>
          <a:pPr algn="just" rtl="0"/>
          <a:r>
            <a:rPr lang="tr-TR" sz="2000" b="1" u="none" dirty="0" smtClean="0">
              <a:solidFill>
                <a:schemeClr val="tx1"/>
              </a:solidFill>
            </a:rPr>
            <a:t>31.12.2013 tarihinden önce verilen ve genel bütçeye gelir kaydedilmesi gereken 120 liranın altında kalan idari para cezaları (Sigara kullanımından kaynaklananlar hariç) ile 12 lira ve altında kalan kaçak geçiş ücretleri  terkin edilecektir</a:t>
          </a:r>
          <a:r>
            <a:rPr lang="tr-TR" sz="2000" b="1" dirty="0" smtClean="0">
              <a:solidFill>
                <a:schemeClr val="tx1"/>
              </a:solidFill>
            </a:rPr>
            <a:t>.</a:t>
          </a:r>
          <a:endParaRPr lang="tr-TR" sz="2000" dirty="0">
            <a:solidFill>
              <a:schemeClr val="tx1"/>
            </a:solidFill>
          </a:endParaRPr>
        </a:p>
      </dgm:t>
    </dgm:pt>
    <dgm:pt modelId="{A0B1EE68-DC7D-42DE-84FA-E6894C77A5B1}" type="parTrans" cxnId="{E6D543BB-4562-4603-ABBE-F14C2F371775}">
      <dgm:prSet/>
      <dgm:spPr/>
      <dgm:t>
        <a:bodyPr/>
        <a:lstStyle/>
        <a:p>
          <a:endParaRPr lang="tr-TR"/>
        </a:p>
      </dgm:t>
    </dgm:pt>
    <dgm:pt modelId="{3004BF8D-D2C8-4FFB-AAAF-DA98E9B7ED95}" type="sibTrans" cxnId="{E6D543BB-4562-4603-ABBE-F14C2F371775}">
      <dgm:prSet/>
      <dgm:spPr/>
      <dgm:t>
        <a:bodyPr/>
        <a:lstStyle/>
        <a:p>
          <a:endParaRPr lang="tr-TR"/>
        </a:p>
      </dgm:t>
    </dgm:pt>
    <dgm:pt modelId="{BF344F93-2FAF-44F0-A61C-1C9EE0256054}">
      <dgm:prSet custT="1"/>
      <dgm:spPr>
        <a:solidFill>
          <a:srgbClr val="FFEBFC"/>
        </a:solidFill>
      </dgm:spPr>
      <dgm:t>
        <a:bodyPr/>
        <a:lstStyle/>
        <a:p>
          <a:pPr algn="just" rtl="0"/>
          <a:r>
            <a:rPr lang="tr-TR" sz="2000" b="1" u="none" dirty="0" smtClean="0">
              <a:solidFill>
                <a:schemeClr val="tx1"/>
              </a:solidFill>
            </a:rPr>
            <a:t>Maliye Bakanlığına bağlı tahsil dairelerince takip edilen vadesi 31.12.2007 tarihinden önce olan 50 lirayı aşmayan asli alacaklar ile bu alacağa bağlı </a:t>
          </a:r>
          <a:r>
            <a:rPr lang="tr-TR" sz="2000" b="1" u="none" dirty="0" err="1" smtClean="0">
              <a:solidFill>
                <a:schemeClr val="tx1"/>
              </a:solidFill>
            </a:rPr>
            <a:t>fer’i</a:t>
          </a:r>
          <a:r>
            <a:rPr lang="tr-TR" sz="2000" b="1" u="none" dirty="0" smtClean="0">
              <a:solidFill>
                <a:schemeClr val="tx1"/>
              </a:solidFill>
            </a:rPr>
            <a:t> alacaklar, aslı ödenmiş 100 lirayı aşmayan </a:t>
          </a:r>
          <a:r>
            <a:rPr lang="tr-TR" sz="2000" b="1" u="none" dirty="0" err="1" smtClean="0">
              <a:solidFill>
                <a:schemeClr val="tx1"/>
              </a:solidFill>
            </a:rPr>
            <a:t>fer’i</a:t>
          </a:r>
          <a:r>
            <a:rPr lang="tr-TR" sz="2000" b="1" u="none" dirty="0" smtClean="0">
              <a:solidFill>
                <a:schemeClr val="tx1"/>
              </a:solidFill>
            </a:rPr>
            <a:t> alacaklar terkin edilecektir.</a:t>
          </a:r>
          <a:endParaRPr lang="tr-TR" sz="2000" u="none" dirty="0">
            <a:solidFill>
              <a:schemeClr val="tx1"/>
            </a:solidFill>
          </a:endParaRPr>
        </a:p>
      </dgm:t>
    </dgm:pt>
    <dgm:pt modelId="{CD7731FA-32E2-46D2-93AA-367C0D7DE39F}" type="parTrans" cxnId="{D52652A9-B3C5-4F04-8152-C5A526E6692B}">
      <dgm:prSet/>
      <dgm:spPr/>
      <dgm:t>
        <a:bodyPr/>
        <a:lstStyle/>
        <a:p>
          <a:endParaRPr lang="tr-TR"/>
        </a:p>
      </dgm:t>
    </dgm:pt>
    <dgm:pt modelId="{93DBE243-DC74-47BD-A738-6CF617DB6B44}" type="sibTrans" cxnId="{D52652A9-B3C5-4F04-8152-C5A526E6692B}">
      <dgm:prSet/>
      <dgm:spPr/>
      <dgm:t>
        <a:bodyPr/>
        <a:lstStyle/>
        <a:p>
          <a:endParaRPr lang="tr-TR"/>
        </a:p>
      </dgm:t>
    </dgm:pt>
    <dgm:pt modelId="{38B44462-1DD3-476B-A706-0B0276558DE6}" type="pres">
      <dgm:prSet presAssocID="{54C4B89F-4204-4F63-8E2F-4B7D4AF3FD01}" presName="diagram" presStyleCnt="0">
        <dgm:presLayoutVars>
          <dgm:dir/>
          <dgm:resizeHandles val="exact"/>
        </dgm:presLayoutVars>
      </dgm:prSet>
      <dgm:spPr/>
      <dgm:t>
        <a:bodyPr/>
        <a:lstStyle/>
        <a:p>
          <a:endParaRPr lang="tr-TR"/>
        </a:p>
      </dgm:t>
    </dgm:pt>
    <dgm:pt modelId="{583CB63E-F3DC-4A40-BE5F-ABDA9A0AA1C3}" type="pres">
      <dgm:prSet presAssocID="{AAF3FB4D-08CC-44BC-9BD4-DAABFB8BC390}" presName="node" presStyleLbl="node1" presStyleIdx="0" presStyleCnt="2" custScaleY="119902">
        <dgm:presLayoutVars>
          <dgm:bulletEnabled val="1"/>
        </dgm:presLayoutVars>
      </dgm:prSet>
      <dgm:spPr/>
      <dgm:t>
        <a:bodyPr/>
        <a:lstStyle/>
        <a:p>
          <a:endParaRPr lang="tr-TR"/>
        </a:p>
      </dgm:t>
    </dgm:pt>
    <dgm:pt modelId="{03C1782A-3BF4-4D2F-9996-07F358B9E43C}" type="pres">
      <dgm:prSet presAssocID="{3004BF8D-D2C8-4FFB-AAAF-DA98E9B7ED95}" presName="sibTrans" presStyleCnt="0"/>
      <dgm:spPr/>
    </dgm:pt>
    <dgm:pt modelId="{D32E3B28-6745-4C84-88ED-F9628560EFF9}" type="pres">
      <dgm:prSet presAssocID="{BF344F93-2FAF-44F0-A61C-1C9EE0256054}" presName="node" presStyleLbl="node1" presStyleIdx="1" presStyleCnt="2" custScaleY="119902">
        <dgm:presLayoutVars>
          <dgm:bulletEnabled val="1"/>
        </dgm:presLayoutVars>
      </dgm:prSet>
      <dgm:spPr/>
      <dgm:t>
        <a:bodyPr/>
        <a:lstStyle/>
        <a:p>
          <a:endParaRPr lang="tr-TR"/>
        </a:p>
      </dgm:t>
    </dgm:pt>
  </dgm:ptLst>
  <dgm:cxnLst>
    <dgm:cxn modelId="{346A640D-568B-4D81-AA1C-02CEC09D23A6}" type="presOf" srcId="{AAF3FB4D-08CC-44BC-9BD4-DAABFB8BC390}" destId="{583CB63E-F3DC-4A40-BE5F-ABDA9A0AA1C3}" srcOrd="0" destOrd="0" presId="urn:microsoft.com/office/officeart/2005/8/layout/default#1"/>
    <dgm:cxn modelId="{E6D543BB-4562-4603-ABBE-F14C2F371775}" srcId="{54C4B89F-4204-4F63-8E2F-4B7D4AF3FD01}" destId="{AAF3FB4D-08CC-44BC-9BD4-DAABFB8BC390}" srcOrd="0" destOrd="0" parTransId="{A0B1EE68-DC7D-42DE-84FA-E6894C77A5B1}" sibTransId="{3004BF8D-D2C8-4FFB-AAAF-DA98E9B7ED95}"/>
    <dgm:cxn modelId="{5D927D5D-B169-4238-BB59-2B31E78DC4D3}" type="presOf" srcId="{BF344F93-2FAF-44F0-A61C-1C9EE0256054}" destId="{D32E3B28-6745-4C84-88ED-F9628560EFF9}" srcOrd="0" destOrd="0" presId="urn:microsoft.com/office/officeart/2005/8/layout/default#1"/>
    <dgm:cxn modelId="{7030E53E-B3E1-4A1E-8280-2D27B3319AE2}" type="presOf" srcId="{54C4B89F-4204-4F63-8E2F-4B7D4AF3FD01}" destId="{38B44462-1DD3-476B-A706-0B0276558DE6}" srcOrd="0" destOrd="0" presId="urn:microsoft.com/office/officeart/2005/8/layout/default#1"/>
    <dgm:cxn modelId="{D52652A9-B3C5-4F04-8152-C5A526E6692B}" srcId="{54C4B89F-4204-4F63-8E2F-4B7D4AF3FD01}" destId="{BF344F93-2FAF-44F0-A61C-1C9EE0256054}" srcOrd="1" destOrd="0" parTransId="{CD7731FA-32E2-46D2-93AA-367C0D7DE39F}" sibTransId="{93DBE243-DC74-47BD-A738-6CF617DB6B44}"/>
    <dgm:cxn modelId="{F78FFFE4-79D7-48F4-8272-EFADFC15771A}" type="presParOf" srcId="{38B44462-1DD3-476B-A706-0B0276558DE6}" destId="{583CB63E-F3DC-4A40-BE5F-ABDA9A0AA1C3}" srcOrd="0" destOrd="0" presId="urn:microsoft.com/office/officeart/2005/8/layout/default#1"/>
    <dgm:cxn modelId="{C4C00E23-6B94-489F-8581-0096916B110B}" type="presParOf" srcId="{38B44462-1DD3-476B-A706-0B0276558DE6}" destId="{03C1782A-3BF4-4D2F-9996-07F358B9E43C}" srcOrd="1" destOrd="0" presId="urn:microsoft.com/office/officeart/2005/8/layout/default#1"/>
    <dgm:cxn modelId="{712CC7F3-1142-44A0-B101-85B5BB14B410}" type="presParOf" srcId="{38B44462-1DD3-476B-A706-0B0276558DE6}" destId="{D32E3B28-6745-4C84-88ED-F9628560EFF9}" srcOrd="2"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18F6FC-26EC-4FC8-A739-1047227F0EE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D684A284-7F70-4734-9A6D-669316137582}">
      <dgm:prSet/>
      <dgm:spPr>
        <a:solidFill>
          <a:srgbClr val="FFF3FD"/>
        </a:solidFill>
      </dgm:spPr>
      <dgm:t>
        <a:bodyPr/>
        <a:lstStyle/>
        <a:p>
          <a:pPr rtl="0"/>
          <a:r>
            <a:rPr lang="tr-TR" b="1" dirty="0" smtClean="0">
              <a:solidFill>
                <a:schemeClr val="tx1"/>
              </a:solidFill>
            </a:rPr>
            <a:t>Kanunun yayımını izleyen </a:t>
          </a:r>
          <a:r>
            <a:rPr lang="tr-TR" b="1" u="none" dirty="0" smtClean="0">
              <a:solidFill>
                <a:schemeClr val="tx1"/>
              </a:solidFill>
            </a:rPr>
            <a:t>3 üncü aydan başlamak üzere peşin veya taksitle ödeme yapılac</a:t>
          </a:r>
          <a:r>
            <a:rPr lang="tr-TR" b="1" dirty="0" smtClean="0">
              <a:solidFill>
                <a:schemeClr val="tx1"/>
              </a:solidFill>
            </a:rPr>
            <a:t>aktır.</a:t>
          </a:r>
          <a:endParaRPr lang="tr-TR" dirty="0">
            <a:solidFill>
              <a:schemeClr val="tx1"/>
            </a:solidFill>
          </a:endParaRPr>
        </a:p>
      </dgm:t>
    </dgm:pt>
    <dgm:pt modelId="{96D3836E-E19B-4E3F-9438-147669884FCD}" type="parTrans" cxnId="{FD239DD1-4DF1-4034-BA88-AFC03E99E41A}">
      <dgm:prSet/>
      <dgm:spPr/>
      <dgm:t>
        <a:bodyPr/>
        <a:lstStyle/>
        <a:p>
          <a:endParaRPr lang="tr-TR"/>
        </a:p>
      </dgm:t>
    </dgm:pt>
    <dgm:pt modelId="{DF2A6822-41A1-474E-97DC-512E21582434}" type="sibTrans" cxnId="{FD239DD1-4DF1-4034-BA88-AFC03E99E41A}">
      <dgm:prSet/>
      <dgm:spPr/>
      <dgm:t>
        <a:bodyPr/>
        <a:lstStyle/>
        <a:p>
          <a:endParaRPr lang="tr-TR"/>
        </a:p>
      </dgm:t>
    </dgm:pt>
    <dgm:pt modelId="{0D56424C-51FB-44A0-A7DB-252BB7B71037}">
      <dgm:prSet/>
      <dgm:spPr>
        <a:solidFill>
          <a:srgbClr val="FFEBFC"/>
        </a:solidFill>
      </dgm:spPr>
      <dgm:t>
        <a:bodyPr/>
        <a:lstStyle/>
        <a:p>
          <a:pPr rtl="0"/>
          <a:r>
            <a:rPr lang="tr-TR" b="1" dirty="0" smtClean="0">
              <a:solidFill>
                <a:schemeClr val="tx1"/>
              </a:solidFill>
            </a:rPr>
            <a:t>Taksitli ödemeler için Kanunda </a:t>
          </a:r>
          <a:r>
            <a:rPr lang="tr-TR" b="1" u="none" dirty="0" smtClean="0">
              <a:solidFill>
                <a:schemeClr val="tx1"/>
              </a:solidFill>
            </a:rPr>
            <a:t>öngörülen taksit seçeneklerinden birinin seçilmesi </a:t>
          </a:r>
          <a:r>
            <a:rPr lang="tr-TR" b="1" dirty="0" smtClean="0">
              <a:solidFill>
                <a:schemeClr val="tx1"/>
              </a:solidFill>
            </a:rPr>
            <a:t>zorunludur.</a:t>
          </a:r>
          <a:endParaRPr lang="tr-TR" dirty="0">
            <a:solidFill>
              <a:schemeClr val="tx1"/>
            </a:solidFill>
          </a:endParaRPr>
        </a:p>
      </dgm:t>
    </dgm:pt>
    <dgm:pt modelId="{116166F4-1740-4CF0-A148-EC408A7EDA04}" type="parTrans" cxnId="{2BA22D87-123C-43D4-9563-AADE5D21FD25}">
      <dgm:prSet/>
      <dgm:spPr/>
      <dgm:t>
        <a:bodyPr/>
        <a:lstStyle/>
        <a:p>
          <a:endParaRPr lang="tr-TR"/>
        </a:p>
      </dgm:t>
    </dgm:pt>
    <dgm:pt modelId="{875D9DC4-F27B-40E3-9421-0EEABBDF167F}" type="sibTrans" cxnId="{2BA22D87-123C-43D4-9563-AADE5D21FD25}">
      <dgm:prSet/>
      <dgm:spPr/>
      <dgm:t>
        <a:bodyPr/>
        <a:lstStyle/>
        <a:p>
          <a:endParaRPr lang="tr-TR"/>
        </a:p>
      </dgm:t>
    </dgm:pt>
    <dgm:pt modelId="{4DAC26FE-8558-47D3-8A9E-6F4B74441F52}">
      <dgm:prSet/>
      <dgm:spPr>
        <a:solidFill>
          <a:srgbClr val="FFF3FD"/>
        </a:solidFill>
      </dgm:spPr>
      <dgm:t>
        <a:bodyPr/>
        <a:lstStyle/>
        <a:p>
          <a:pPr rtl="0"/>
          <a:r>
            <a:rPr lang="tr-TR" b="1" dirty="0" smtClean="0">
              <a:solidFill>
                <a:schemeClr val="tx1"/>
              </a:solidFill>
            </a:rPr>
            <a:t>Başvuru sırasında taksit </a:t>
          </a:r>
          <a:r>
            <a:rPr lang="tr-TR" b="1" u="none" dirty="0" smtClean="0">
              <a:solidFill>
                <a:schemeClr val="tx1"/>
              </a:solidFill>
            </a:rPr>
            <a:t>sayısını belirtmeyenlere azami taksit süresi verilecektir.</a:t>
          </a:r>
          <a:endParaRPr lang="tr-TR" u="none" dirty="0">
            <a:solidFill>
              <a:schemeClr val="tx1"/>
            </a:solidFill>
          </a:endParaRPr>
        </a:p>
      </dgm:t>
    </dgm:pt>
    <dgm:pt modelId="{94F57B01-073E-41C2-8227-EBFFD7654CF1}" type="parTrans" cxnId="{25CCFE53-8A62-45A4-85C6-9902B8044953}">
      <dgm:prSet/>
      <dgm:spPr/>
      <dgm:t>
        <a:bodyPr/>
        <a:lstStyle/>
        <a:p>
          <a:endParaRPr lang="tr-TR"/>
        </a:p>
      </dgm:t>
    </dgm:pt>
    <dgm:pt modelId="{EA8EB4F1-A868-411E-93F0-6ABEE869461D}" type="sibTrans" cxnId="{25CCFE53-8A62-45A4-85C6-9902B8044953}">
      <dgm:prSet/>
      <dgm:spPr/>
      <dgm:t>
        <a:bodyPr/>
        <a:lstStyle/>
        <a:p>
          <a:endParaRPr lang="tr-TR"/>
        </a:p>
      </dgm:t>
    </dgm:pt>
    <dgm:pt modelId="{2667A417-50BE-4AA1-B98C-893E5246ACBE}">
      <dgm:prSet/>
      <dgm:spPr>
        <a:solidFill>
          <a:srgbClr val="FFEBFC"/>
        </a:solidFill>
      </dgm:spPr>
      <dgm:t>
        <a:bodyPr/>
        <a:lstStyle/>
        <a:p>
          <a:pPr rtl="0"/>
          <a:r>
            <a:rPr lang="tr-TR" b="1" dirty="0" smtClean="0">
              <a:solidFill>
                <a:schemeClr val="tx1"/>
              </a:solidFill>
            </a:rPr>
            <a:t>İlk taksit ödeme süresi içinde </a:t>
          </a:r>
          <a:r>
            <a:rPr lang="tr-TR" b="1" u="none" dirty="0" smtClean="0">
              <a:solidFill>
                <a:schemeClr val="tx1"/>
              </a:solidFill>
            </a:rPr>
            <a:t>(31/12/2014) y</a:t>
          </a:r>
          <a:r>
            <a:rPr lang="tr-TR" b="1" dirty="0" smtClean="0">
              <a:solidFill>
                <a:schemeClr val="tx1"/>
              </a:solidFill>
            </a:rPr>
            <a:t>apılan peşin ödemelere katsayı uygulanmayacaktır.</a:t>
          </a:r>
          <a:endParaRPr lang="tr-TR" dirty="0">
            <a:solidFill>
              <a:schemeClr val="tx1"/>
            </a:solidFill>
          </a:endParaRPr>
        </a:p>
      </dgm:t>
    </dgm:pt>
    <dgm:pt modelId="{173C65F4-4335-43F2-AC10-FDFF49B00989}" type="parTrans" cxnId="{2B4E28B1-19D5-4525-A934-A71CEB7B5EDE}">
      <dgm:prSet/>
      <dgm:spPr/>
      <dgm:t>
        <a:bodyPr/>
        <a:lstStyle/>
        <a:p>
          <a:endParaRPr lang="tr-TR"/>
        </a:p>
      </dgm:t>
    </dgm:pt>
    <dgm:pt modelId="{463840A5-61CF-48CA-A8B1-57E33EEC0366}" type="sibTrans" cxnId="{2B4E28B1-19D5-4525-A934-A71CEB7B5EDE}">
      <dgm:prSet/>
      <dgm:spPr/>
      <dgm:t>
        <a:bodyPr/>
        <a:lstStyle/>
        <a:p>
          <a:endParaRPr lang="tr-TR"/>
        </a:p>
      </dgm:t>
    </dgm:pt>
    <dgm:pt modelId="{AEF42D41-50C9-4DED-9624-F66566CD3FA2}" type="pres">
      <dgm:prSet presAssocID="{DE18F6FC-26EC-4FC8-A739-1047227F0EE2}" presName="linear" presStyleCnt="0">
        <dgm:presLayoutVars>
          <dgm:animLvl val="lvl"/>
          <dgm:resizeHandles val="exact"/>
        </dgm:presLayoutVars>
      </dgm:prSet>
      <dgm:spPr/>
      <dgm:t>
        <a:bodyPr/>
        <a:lstStyle/>
        <a:p>
          <a:endParaRPr lang="tr-TR"/>
        </a:p>
      </dgm:t>
    </dgm:pt>
    <dgm:pt modelId="{1973F014-EC45-472B-9B83-F7B282A153DB}" type="pres">
      <dgm:prSet presAssocID="{D684A284-7F70-4734-9A6D-669316137582}" presName="parentText" presStyleLbl="node1" presStyleIdx="0" presStyleCnt="4">
        <dgm:presLayoutVars>
          <dgm:chMax val="0"/>
          <dgm:bulletEnabled val="1"/>
        </dgm:presLayoutVars>
      </dgm:prSet>
      <dgm:spPr/>
      <dgm:t>
        <a:bodyPr/>
        <a:lstStyle/>
        <a:p>
          <a:endParaRPr lang="tr-TR"/>
        </a:p>
      </dgm:t>
    </dgm:pt>
    <dgm:pt modelId="{943C3B27-7FFD-46EC-B4B4-30691FA88D86}" type="pres">
      <dgm:prSet presAssocID="{DF2A6822-41A1-474E-97DC-512E21582434}" presName="spacer" presStyleCnt="0"/>
      <dgm:spPr/>
    </dgm:pt>
    <dgm:pt modelId="{68E7756B-1380-4AE1-AFE1-D9EABD666BF4}" type="pres">
      <dgm:prSet presAssocID="{0D56424C-51FB-44A0-A7DB-252BB7B71037}" presName="parentText" presStyleLbl="node1" presStyleIdx="1" presStyleCnt="4">
        <dgm:presLayoutVars>
          <dgm:chMax val="0"/>
          <dgm:bulletEnabled val="1"/>
        </dgm:presLayoutVars>
      </dgm:prSet>
      <dgm:spPr/>
      <dgm:t>
        <a:bodyPr/>
        <a:lstStyle/>
        <a:p>
          <a:endParaRPr lang="tr-TR"/>
        </a:p>
      </dgm:t>
    </dgm:pt>
    <dgm:pt modelId="{68FADDC3-BEE7-40EB-8F07-C7DB6AE56CFE}" type="pres">
      <dgm:prSet presAssocID="{875D9DC4-F27B-40E3-9421-0EEABBDF167F}" presName="spacer" presStyleCnt="0"/>
      <dgm:spPr/>
    </dgm:pt>
    <dgm:pt modelId="{218283D8-18CB-4AA1-92CB-F4F32DB45280}" type="pres">
      <dgm:prSet presAssocID="{4DAC26FE-8558-47D3-8A9E-6F4B74441F52}" presName="parentText" presStyleLbl="node1" presStyleIdx="2" presStyleCnt="4">
        <dgm:presLayoutVars>
          <dgm:chMax val="0"/>
          <dgm:bulletEnabled val="1"/>
        </dgm:presLayoutVars>
      </dgm:prSet>
      <dgm:spPr/>
      <dgm:t>
        <a:bodyPr/>
        <a:lstStyle/>
        <a:p>
          <a:endParaRPr lang="tr-TR"/>
        </a:p>
      </dgm:t>
    </dgm:pt>
    <dgm:pt modelId="{438C519E-3B4A-44AB-9DB0-E519ADB98BEE}" type="pres">
      <dgm:prSet presAssocID="{EA8EB4F1-A868-411E-93F0-6ABEE869461D}" presName="spacer" presStyleCnt="0"/>
      <dgm:spPr/>
    </dgm:pt>
    <dgm:pt modelId="{378D1BEA-F78E-4695-998E-DAA895F98DA8}" type="pres">
      <dgm:prSet presAssocID="{2667A417-50BE-4AA1-B98C-893E5246ACBE}" presName="parentText" presStyleLbl="node1" presStyleIdx="3" presStyleCnt="4">
        <dgm:presLayoutVars>
          <dgm:chMax val="0"/>
          <dgm:bulletEnabled val="1"/>
        </dgm:presLayoutVars>
      </dgm:prSet>
      <dgm:spPr/>
      <dgm:t>
        <a:bodyPr/>
        <a:lstStyle/>
        <a:p>
          <a:endParaRPr lang="tr-TR"/>
        </a:p>
      </dgm:t>
    </dgm:pt>
  </dgm:ptLst>
  <dgm:cxnLst>
    <dgm:cxn modelId="{A9628FDD-D71E-4C6D-821D-1C51D88693DC}" type="presOf" srcId="{0D56424C-51FB-44A0-A7DB-252BB7B71037}" destId="{68E7756B-1380-4AE1-AFE1-D9EABD666BF4}" srcOrd="0" destOrd="0" presId="urn:microsoft.com/office/officeart/2005/8/layout/vList2"/>
    <dgm:cxn modelId="{25CCFE53-8A62-45A4-85C6-9902B8044953}" srcId="{DE18F6FC-26EC-4FC8-A739-1047227F0EE2}" destId="{4DAC26FE-8558-47D3-8A9E-6F4B74441F52}" srcOrd="2" destOrd="0" parTransId="{94F57B01-073E-41C2-8227-EBFFD7654CF1}" sibTransId="{EA8EB4F1-A868-411E-93F0-6ABEE869461D}"/>
    <dgm:cxn modelId="{B14FBBA0-633B-4752-A513-C97A6DDF93F0}" type="presOf" srcId="{D684A284-7F70-4734-9A6D-669316137582}" destId="{1973F014-EC45-472B-9B83-F7B282A153DB}" srcOrd="0" destOrd="0" presId="urn:microsoft.com/office/officeart/2005/8/layout/vList2"/>
    <dgm:cxn modelId="{4347F697-8863-46DA-BB33-DF4CECA28D81}" type="presOf" srcId="{2667A417-50BE-4AA1-B98C-893E5246ACBE}" destId="{378D1BEA-F78E-4695-998E-DAA895F98DA8}" srcOrd="0" destOrd="0" presId="urn:microsoft.com/office/officeart/2005/8/layout/vList2"/>
    <dgm:cxn modelId="{FD239DD1-4DF1-4034-BA88-AFC03E99E41A}" srcId="{DE18F6FC-26EC-4FC8-A739-1047227F0EE2}" destId="{D684A284-7F70-4734-9A6D-669316137582}" srcOrd="0" destOrd="0" parTransId="{96D3836E-E19B-4E3F-9438-147669884FCD}" sibTransId="{DF2A6822-41A1-474E-97DC-512E21582434}"/>
    <dgm:cxn modelId="{273E0C2A-3298-45BB-84C9-0C7784DE731E}" type="presOf" srcId="{DE18F6FC-26EC-4FC8-A739-1047227F0EE2}" destId="{AEF42D41-50C9-4DED-9624-F66566CD3FA2}" srcOrd="0" destOrd="0" presId="urn:microsoft.com/office/officeart/2005/8/layout/vList2"/>
    <dgm:cxn modelId="{2BA22D87-123C-43D4-9563-AADE5D21FD25}" srcId="{DE18F6FC-26EC-4FC8-A739-1047227F0EE2}" destId="{0D56424C-51FB-44A0-A7DB-252BB7B71037}" srcOrd="1" destOrd="0" parTransId="{116166F4-1740-4CF0-A148-EC408A7EDA04}" sibTransId="{875D9DC4-F27B-40E3-9421-0EEABBDF167F}"/>
    <dgm:cxn modelId="{8F598EF0-96C6-4051-95B5-A15DC1404C91}" type="presOf" srcId="{4DAC26FE-8558-47D3-8A9E-6F4B74441F52}" destId="{218283D8-18CB-4AA1-92CB-F4F32DB45280}" srcOrd="0" destOrd="0" presId="urn:microsoft.com/office/officeart/2005/8/layout/vList2"/>
    <dgm:cxn modelId="{2B4E28B1-19D5-4525-A934-A71CEB7B5EDE}" srcId="{DE18F6FC-26EC-4FC8-A739-1047227F0EE2}" destId="{2667A417-50BE-4AA1-B98C-893E5246ACBE}" srcOrd="3" destOrd="0" parTransId="{173C65F4-4335-43F2-AC10-FDFF49B00989}" sibTransId="{463840A5-61CF-48CA-A8B1-57E33EEC0366}"/>
    <dgm:cxn modelId="{CBEF47E9-4D52-419C-8460-6BA02322E8B5}" type="presParOf" srcId="{AEF42D41-50C9-4DED-9624-F66566CD3FA2}" destId="{1973F014-EC45-472B-9B83-F7B282A153DB}" srcOrd="0" destOrd="0" presId="urn:microsoft.com/office/officeart/2005/8/layout/vList2"/>
    <dgm:cxn modelId="{A50DF8D7-7B40-4992-9382-5D5B4A09F30D}" type="presParOf" srcId="{AEF42D41-50C9-4DED-9624-F66566CD3FA2}" destId="{943C3B27-7FFD-46EC-B4B4-30691FA88D86}" srcOrd="1" destOrd="0" presId="urn:microsoft.com/office/officeart/2005/8/layout/vList2"/>
    <dgm:cxn modelId="{25DA8D82-38C9-4E20-A8F3-52D5B44AF561}" type="presParOf" srcId="{AEF42D41-50C9-4DED-9624-F66566CD3FA2}" destId="{68E7756B-1380-4AE1-AFE1-D9EABD666BF4}" srcOrd="2" destOrd="0" presId="urn:microsoft.com/office/officeart/2005/8/layout/vList2"/>
    <dgm:cxn modelId="{A2624E85-5952-475D-8B0B-B61CA8195CD4}" type="presParOf" srcId="{AEF42D41-50C9-4DED-9624-F66566CD3FA2}" destId="{68FADDC3-BEE7-40EB-8F07-C7DB6AE56CFE}" srcOrd="3" destOrd="0" presId="urn:microsoft.com/office/officeart/2005/8/layout/vList2"/>
    <dgm:cxn modelId="{33C8AA65-1043-4EEA-9490-C6B0B1A147F6}" type="presParOf" srcId="{AEF42D41-50C9-4DED-9624-F66566CD3FA2}" destId="{218283D8-18CB-4AA1-92CB-F4F32DB45280}" srcOrd="4" destOrd="0" presId="urn:microsoft.com/office/officeart/2005/8/layout/vList2"/>
    <dgm:cxn modelId="{7E5B9057-9514-43B9-97BF-006F63B2325D}" type="presParOf" srcId="{AEF42D41-50C9-4DED-9624-F66566CD3FA2}" destId="{438C519E-3B4A-44AB-9DB0-E519ADB98BEE}" srcOrd="5" destOrd="0" presId="urn:microsoft.com/office/officeart/2005/8/layout/vList2"/>
    <dgm:cxn modelId="{62B84C97-272E-4DD5-8FAD-57EFA65024DD}" type="presParOf" srcId="{AEF42D41-50C9-4DED-9624-F66566CD3FA2}" destId="{378D1BEA-F78E-4695-998E-DAA895F98DA8}" srcOrd="6" destOrd="0" presId="urn:microsoft.com/office/officeart/2005/8/layout/vLis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FF940CA-4341-4E15-9524-9DD2B3633A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1D52952A-F0B4-4CFF-85E6-168C2C4F9460}">
      <dgm:prSet custT="1"/>
      <dgm:spPr>
        <a:solidFill>
          <a:srgbClr val="FFF3FD"/>
        </a:solidFill>
      </dgm:spPr>
      <dgm:t>
        <a:bodyPr/>
        <a:lstStyle/>
        <a:p>
          <a:pPr rtl="0"/>
          <a:r>
            <a:rPr lang="tr-TR" sz="2000" b="1" dirty="0" smtClean="0">
              <a:solidFill>
                <a:schemeClr val="tx1"/>
              </a:solidFill>
            </a:rPr>
            <a:t>Taksitlerin </a:t>
          </a:r>
          <a:r>
            <a:rPr lang="tr-TR" sz="2000" b="1" u="none" dirty="0" smtClean="0">
              <a:solidFill>
                <a:schemeClr val="tx1"/>
              </a:solidFill>
            </a:rPr>
            <a:t>kredi kartıyla ö</a:t>
          </a:r>
          <a:r>
            <a:rPr lang="tr-TR" sz="2000" b="1" dirty="0" smtClean="0">
              <a:solidFill>
                <a:schemeClr val="tx1"/>
              </a:solidFill>
            </a:rPr>
            <a:t>denmesine imkan sağlanmaktadır.</a:t>
          </a:r>
          <a:endParaRPr lang="tr-TR" sz="2000" dirty="0">
            <a:solidFill>
              <a:schemeClr val="tx1"/>
            </a:solidFill>
          </a:endParaRPr>
        </a:p>
      </dgm:t>
    </dgm:pt>
    <dgm:pt modelId="{01802C0F-224F-4637-89BC-309B3ADBC771}" type="parTrans" cxnId="{AE34F522-C2D4-43FF-BBEF-F80B0773E8BF}">
      <dgm:prSet/>
      <dgm:spPr/>
      <dgm:t>
        <a:bodyPr/>
        <a:lstStyle/>
        <a:p>
          <a:endParaRPr lang="tr-TR"/>
        </a:p>
      </dgm:t>
    </dgm:pt>
    <dgm:pt modelId="{6832D1C0-C266-41B4-B645-3F5BA4EF46B9}" type="sibTrans" cxnId="{AE34F522-C2D4-43FF-BBEF-F80B0773E8BF}">
      <dgm:prSet/>
      <dgm:spPr/>
      <dgm:t>
        <a:bodyPr/>
        <a:lstStyle/>
        <a:p>
          <a:endParaRPr lang="tr-TR"/>
        </a:p>
      </dgm:t>
    </dgm:pt>
    <dgm:pt modelId="{0E3F93A0-6F4E-42D3-B09D-18440C58880E}">
      <dgm:prSet custT="1"/>
      <dgm:spPr>
        <a:solidFill>
          <a:srgbClr val="FFE1FB"/>
        </a:solidFill>
      </dgm:spPr>
      <dgm:t>
        <a:bodyPr/>
        <a:lstStyle/>
        <a:p>
          <a:pPr algn="just" rtl="0"/>
          <a:r>
            <a:rPr lang="tr-TR" sz="2000" b="1" dirty="0" smtClean="0">
              <a:solidFill>
                <a:schemeClr val="tx1"/>
              </a:solidFill>
            </a:rPr>
            <a:t>Kanun kapsamında vergi dairelerine ödenmesi gereken taksitler </a:t>
          </a:r>
          <a:r>
            <a:rPr lang="tr-TR" sz="2000" b="1" u="none" dirty="0" smtClean="0">
              <a:solidFill>
                <a:schemeClr val="tx1"/>
              </a:solidFill>
            </a:rPr>
            <a:t>mahsuben ödenebilecektir.</a:t>
          </a:r>
          <a:endParaRPr lang="tr-TR" sz="2000" u="none" dirty="0">
            <a:solidFill>
              <a:schemeClr val="tx1"/>
            </a:solidFill>
          </a:endParaRPr>
        </a:p>
      </dgm:t>
    </dgm:pt>
    <dgm:pt modelId="{A823F5EB-CB1F-4AE1-9CCA-E9CEF30A49D7}" type="parTrans" cxnId="{369E5E64-8EDE-4183-87CA-03350E40441A}">
      <dgm:prSet/>
      <dgm:spPr/>
      <dgm:t>
        <a:bodyPr/>
        <a:lstStyle/>
        <a:p>
          <a:endParaRPr lang="tr-TR"/>
        </a:p>
      </dgm:t>
    </dgm:pt>
    <dgm:pt modelId="{5FBDD1F7-5707-4192-B151-DD5512FB5A87}" type="sibTrans" cxnId="{369E5E64-8EDE-4183-87CA-03350E40441A}">
      <dgm:prSet/>
      <dgm:spPr/>
      <dgm:t>
        <a:bodyPr/>
        <a:lstStyle/>
        <a:p>
          <a:endParaRPr lang="tr-TR"/>
        </a:p>
      </dgm:t>
    </dgm:pt>
    <dgm:pt modelId="{2C48814B-62F0-47B8-A8A3-0E3A0503B4B0}">
      <dgm:prSet custT="1"/>
      <dgm:spPr>
        <a:solidFill>
          <a:srgbClr val="FFF3FD"/>
        </a:solidFill>
      </dgm:spPr>
      <dgm:t>
        <a:bodyPr/>
        <a:lstStyle/>
        <a:p>
          <a:pPr rtl="0"/>
          <a:r>
            <a:rPr lang="tr-TR" sz="2000" b="1" dirty="0" smtClean="0">
              <a:solidFill>
                <a:schemeClr val="tx1"/>
              </a:solidFill>
            </a:rPr>
            <a:t>Mahsup taleplerinin yerine getirilebilmesi için başvuru ve/veya taksit süresi içinde ilgili mevzuatın öngördüğü </a:t>
          </a:r>
          <a:r>
            <a:rPr lang="tr-TR" sz="2000" b="1" u="none" dirty="0" smtClean="0">
              <a:solidFill>
                <a:schemeClr val="tx1"/>
              </a:solidFill>
            </a:rPr>
            <a:t>bilgi ve belgelerin tam ve eksiksiz olarak ibraz edilmesi şarttır.</a:t>
          </a:r>
          <a:endParaRPr lang="tr-TR" sz="2000" u="none" dirty="0">
            <a:solidFill>
              <a:schemeClr val="tx1"/>
            </a:solidFill>
          </a:endParaRPr>
        </a:p>
      </dgm:t>
    </dgm:pt>
    <dgm:pt modelId="{81DEF453-F962-4D19-933D-4E439CDABC4B}" type="parTrans" cxnId="{7A35DEB2-7AC4-4B78-8D6C-BEDDBAB8BD98}">
      <dgm:prSet/>
      <dgm:spPr/>
      <dgm:t>
        <a:bodyPr/>
        <a:lstStyle/>
        <a:p>
          <a:endParaRPr lang="tr-TR"/>
        </a:p>
      </dgm:t>
    </dgm:pt>
    <dgm:pt modelId="{2900BC58-398C-4BAB-8B51-8F2FFE5E269A}" type="sibTrans" cxnId="{7A35DEB2-7AC4-4B78-8D6C-BEDDBAB8BD98}">
      <dgm:prSet/>
      <dgm:spPr/>
      <dgm:t>
        <a:bodyPr/>
        <a:lstStyle/>
        <a:p>
          <a:endParaRPr lang="tr-TR"/>
        </a:p>
      </dgm:t>
    </dgm:pt>
    <dgm:pt modelId="{17C57FB9-02F8-492E-8008-5F5E722584EB}">
      <dgm:prSet custT="1"/>
      <dgm:spPr>
        <a:solidFill>
          <a:srgbClr val="FFE1FB"/>
        </a:solidFill>
      </dgm:spPr>
      <dgm:t>
        <a:bodyPr/>
        <a:lstStyle/>
        <a:p>
          <a:pPr algn="just" rtl="0"/>
          <a:r>
            <a:rPr lang="tr-TR" sz="2000" b="1" dirty="0" smtClean="0">
              <a:solidFill>
                <a:schemeClr val="tx1"/>
              </a:solidFill>
            </a:rPr>
            <a:t>Mahsuben ödeme suretiyle tahsil edilemeyen tutar için </a:t>
          </a:r>
          <a:r>
            <a:rPr lang="tr-TR" sz="2000" b="1" u="none" dirty="0" smtClean="0">
              <a:solidFill>
                <a:schemeClr val="tx1"/>
              </a:solidFill>
            </a:rPr>
            <a:t>borçluya bildirimde bulunularak eksik ödenen bu tutarın bir ay içerisinde ödenmesi istenecek bu sürede ödeme yapıldığı takdirde Kanun ihlal edilmiş sayılmayacaktır.</a:t>
          </a:r>
          <a:endParaRPr lang="tr-TR" sz="2000" u="none" dirty="0">
            <a:solidFill>
              <a:schemeClr val="tx1"/>
            </a:solidFill>
          </a:endParaRPr>
        </a:p>
      </dgm:t>
    </dgm:pt>
    <dgm:pt modelId="{89F09CD7-F6B4-430D-A90F-783768C4D2E8}" type="parTrans" cxnId="{95E4BC02-60C2-4DCC-B09D-C46ED76FDF23}">
      <dgm:prSet/>
      <dgm:spPr/>
      <dgm:t>
        <a:bodyPr/>
        <a:lstStyle/>
        <a:p>
          <a:endParaRPr lang="tr-TR"/>
        </a:p>
      </dgm:t>
    </dgm:pt>
    <dgm:pt modelId="{C481D93E-BC05-4DFF-91CE-55F2DB3C7423}" type="sibTrans" cxnId="{95E4BC02-60C2-4DCC-B09D-C46ED76FDF23}">
      <dgm:prSet/>
      <dgm:spPr/>
      <dgm:t>
        <a:bodyPr/>
        <a:lstStyle/>
        <a:p>
          <a:endParaRPr lang="tr-TR"/>
        </a:p>
      </dgm:t>
    </dgm:pt>
    <dgm:pt modelId="{E2E2F0F5-4458-49F4-87AA-113CDCD11075}" type="pres">
      <dgm:prSet presAssocID="{5FF940CA-4341-4E15-9524-9DD2B3633AEA}" presName="linear" presStyleCnt="0">
        <dgm:presLayoutVars>
          <dgm:animLvl val="lvl"/>
          <dgm:resizeHandles val="exact"/>
        </dgm:presLayoutVars>
      </dgm:prSet>
      <dgm:spPr/>
      <dgm:t>
        <a:bodyPr/>
        <a:lstStyle/>
        <a:p>
          <a:endParaRPr lang="tr-TR"/>
        </a:p>
      </dgm:t>
    </dgm:pt>
    <dgm:pt modelId="{5405C122-E44E-46C3-9B9A-276B4554AE5C}" type="pres">
      <dgm:prSet presAssocID="{1D52952A-F0B4-4CFF-85E6-168C2C4F9460}" presName="parentText" presStyleLbl="node1" presStyleIdx="0" presStyleCnt="4" custScaleY="86437" custLinFactY="-35044" custLinFactNeighborX="473" custLinFactNeighborY="-100000">
        <dgm:presLayoutVars>
          <dgm:chMax val="0"/>
          <dgm:bulletEnabled val="1"/>
        </dgm:presLayoutVars>
      </dgm:prSet>
      <dgm:spPr/>
      <dgm:t>
        <a:bodyPr/>
        <a:lstStyle/>
        <a:p>
          <a:endParaRPr lang="tr-TR"/>
        </a:p>
      </dgm:t>
    </dgm:pt>
    <dgm:pt modelId="{4DC0C3D9-1C86-4D1E-91AE-DB08702C1FC1}" type="pres">
      <dgm:prSet presAssocID="{6832D1C0-C266-41B4-B645-3F5BA4EF46B9}" presName="spacer" presStyleCnt="0"/>
      <dgm:spPr/>
    </dgm:pt>
    <dgm:pt modelId="{CA4E23DD-1F58-4B3B-B93D-6DC6D116EAEC}" type="pres">
      <dgm:prSet presAssocID="{0E3F93A0-6F4E-42D3-B09D-18440C58880E}" presName="parentText" presStyleLbl="node1" presStyleIdx="1" presStyleCnt="4" custLinFactY="-14198" custLinFactNeighborX="473" custLinFactNeighborY="-100000">
        <dgm:presLayoutVars>
          <dgm:chMax val="0"/>
          <dgm:bulletEnabled val="1"/>
        </dgm:presLayoutVars>
      </dgm:prSet>
      <dgm:spPr/>
      <dgm:t>
        <a:bodyPr/>
        <a:lstStyle/>
        <a:p>
          <a:endParaRPr lang="tr-TR"/>
        </a:p>
      </dgm:t>
    </dgm:pt>
    <dgm:pt modelId="{A0CC044B-D583-454C-9A91-FAF6CD498C46}" type="pres">
      <dgm:prSet presAssocID="{5FBDD1F7-5707-4192-B151-DD5512FB5A87}" presName="spacer" presStyleCnt="0"/>
      <dgm:spPr/>
    </dgm:pt>
    <dgm:pt modelId="{7B8C8DB2-22B8-4914-9FD9-CC76BE55655D}" type="pres">
      <dgm:prSet presAssocID="{2C48814B-62F0-47B8-A8A3-0E3A0503B4B0}" presName="parentText" presStyleLbl="node1" presStyleIdx="2" presStyleCnt="4" custScaleY="129621" custLinFactNeighborX="-305" custLinFactNeighborY="-15046">
        <dgm:presLayoutVars>
          <dgm:chMax val="0"/>
          <dgm:bulletEnabled val="1"/>
        </dgm:presLayoutVars>
      </dgm:prSet>
      <dgm:spPr/>
      <dgm:t>
        <a:bodyPr/>
        <a:lstStyle/>
        <a:p>
          <a:endParaRPr lang="tr-TR"/>
        </a:p>
      </dgm:t>
    </dgm:pt>
    <dgm:pt modelId="{D8D5B393-ABF3-4E33-902D-DF07E9CA9B4A}" type="pres">
      <dgm:prSet presAssocID="{2900BC58-398C-4BAB-8B51-8F2FFE5E269A}" presName="spacer" presStyleCnt="0"/>
      <dgm:spPr/>
    </dgm:pt>
    <dgm:pt modelId="{D582E918-BBFC-4326-A11D-A1FA63B36FA0}" type="pres">
      <dgm:prSet presAssocID="{17C57FB9-02F8-492E-8008-5F5E722584EB}" presName="parentText" presStyleLbl="node1" presStyleIdx="3" presStyleCnt="4" custScaleY="139729" custLinFactY="22836" custLinFactNeighborX="-305" custLinFactNeighborY="100000">
        <dgm:presLayoutVars>
          <dgm:chMax val="0"/>
          <dgm:bulletEnabled val="1"/>
        </dgm:presLayoutVars>
      </dgm:prSet>
      <dgm:spPr/>
      <dgm:t>
        <a:bodyPr/>
        <a:lstStyle/>
        <a:p>
          <a:endParaRPr lang="tr-TR"/>
        </a:p>
      </dgm:t>
    </dgm:pt>
  </dgm:ptLst>
  <dgm:cxnLst>
    <dgm:cxn modelId="{155DFC02-951F-4AC6-9334-42021FEB0141}" type="presOf" srcId="{2C48814B-62F0-47B8-A8A3-0E3A0503B4B0}" destId="{7B8C8DB2-22B8-4914-9FD9-CC76BE55655D}" srcOrd="0" destOrd="0" presId="urn:microsoft.com/office/officeart/2005/8/layout/vList2"/>
    <dgm:cxn modelId="{0D93AE69-D4B7-4332-8C7B-BDD27F14052D}" type="presOf" srcId="{17C57FB9-02F8-492E-8008-5F5E722584EB}" destId="{D582E918-BBFC-4326-A11D-A1FA63B36FA0}" srcOrd="0" destOrd="0" presId="urn:microsoft.com/office/officeart/2005/8/layout/vList2"/>
    <dgm:cxn modelId="{AE34F522-C2D4-43FF-BBEF-F80B0773E8BF}" srcId="{5FF940CA-4341-4E15-9524-9DD2B3633AEA}" destId="{1D52952A-F0B4-4CFF-85E6-168C2C4F9460}" srcOrd="0" destOrd="0" parTransId="{01802C0F-224F-4637-89BC-309B3ADBC771}" sibTransId="{6832D1C0-C266-41B4-B645-3F5BA4EF46B9}"/>
    <dgm:cxn modelId="{48F9979B-4DA5-4AD9-9250-40912F9A68EF}" type="presOf" srcId="{5FF940CA-4341-4E15-9524-9DD2B3633AEA}" destId="{E2E2F0F5-4458-49F4-87AA-113CDCD11075}" srcOrd="0" destOrd="0" presId="urn:microsoft.com/office/officeart/2005/8/layout/vList2"/>
    <dgm:cxn modelId="{7B05BF91-9628-420D-A3E0-6274F921CC16}" type="presOf" srcId="{0E3F93A0-6F4E-42D3-B09D-18440C58880E}" destId="{CA4E23DD-1F58-4B3B-B93D-6DC6D116EAEC}" srcOrd="0" destOrd="0" presId="urn:microsoft.com/office/officeart/2005/8/layout/vList2"/>
    <dgm:cxn modelId="{7A35DEB2-7AC4-4B78-8D6C-BEDDBAB8BD98}" srcId="{5FF940CA-4341-4E15-9524-9DD2B3633AEA}" destId="{2C48814B-62F0-47B8-A8A3-0E3A0503B4B0}" srcOrd="2" destOrd="0" parTransId="{81DEF453-F962-4D19-933D-4E439CDABC4B}" sibTransId="{2900BC58-398C-4BAB-8B51-8F2FFE5E269A}"/>
    <dgm:cxn modelId="{95E4BC02-60C2-4DCC-B09D-C46ED76FDF23}" srcId="{5FF940CA-4341-4E15-9524-9DD2B3633AEA}" destId="{17C57FB9-02F8-492E-8008-5F5E722584EB}" srcOrd="3" destOrd="0" parTransId="{89F09CD7-F6B4-430D-A90F-783768C4D2E8}" sibTransId="{C481D93E-BC05-4DFF-91CE-55F2DB3C7423}"/>
    <dgm:cxn modelId="{1BB9FAE7-B3B4-4F5C-BB7D-425686DE1E2B}" type="presOf" srcId="{1D52952A-F0B4-4CFF-85E6-168C2C4F9460}" destId="{5405C122-E44E-46C3-9B9A-276B4554AE5C}" srcOrd="0" destOrd="0" presId="urn:microsoft.com/office/officeart/2005/8/layout/vList2"/>
    <dgm:cxn modelId="{369E5E64-8EDE-4183-87CA-03350E40441A}" srcId="{5FF940CA-4341-4E15-9524-9DD2B3633AEA}" destId="{0E3F93A0-6F4E-42D3-B09D-18440C58880E}" srcOrd="1" destOrd="0" parTransId="{A823F5EB-CB1F-4AE1-9CCA-E9CEF30A49D7}" sibTransId="{5FBDD1F7-5707-4192-B151-DD5512FB5A87}"/>
    <dgm:cxn modelId="{00862473-386E-4796-9924-D26D788F6626}" type="presParOf" srcId="{E2E2F0F5-4458-49F4-87AA-113CDCD11075}" destId="{5405C122-E44E-46C3-9B9A-276B4554AE5C}" srcOrd="0" destOrd="0" presId="urn:microsoft.com/office/officeart/2005/8/layout/vList2"/>
    <dgm:cxn modelId="{DDF95223-9C00-4377-BF30-6B52DB23EA40}" type="presParOf" srcId="{E2E2F0F5-4458-49F4-87AA-113CDCD11075}" destId="{4DC0C3D9-1C86-4D1E-91AE-DB08702C1FC1}" srcOrd="1" destOrd="0" presId="urn:microsoft.com/office/officeart/2005/8/layout/vList2"/>
    <dgm:cxn modelId="{7684F03A-AD30-4209-8A9E-416F1E6C6C8A}" type="presParOf" srcId="{E2E2F0F5-4458-49F4-87AA-113CDCD11075}" destId="{CA4E23DD-1F58-4B3B-B93D-6DC6D116EAEC}" srcOrd="2" destOrd="0" presId="urn:microsoft.com/office/officeart/2005/8/layout/vList2"/>
    <dgm:cxn modelId="{37585760-C1B7-4D8A-AC08-7A274C8DF902}" type="presParOf" srcId="{E2E2F0F5-4458-49F4-87AA-113CDCD11075}" destId="{A0CC044B-D583-454C-9A91-FAF6CD498C46}" srcOrd="3" destOrd="0" presId="urn:microsoft.com/office/officeart/2005/8/layout/vList2"/>
    <dgm:cxn modelId="{441BA737-F915-41F0-B651-D7ECDC071920}" type="presParOf" srcId="{E2E2F0F5-4458-49F4-87AA-113CDCD11075}" destId="{7B8C8DB2-22B8-4914-9FD9-CC76BE55655D}" srcOrd="4" destOrd="0" presId="urn:microsoft.com/office/officeart/2005/8/layout/vList2"/>
    <dgm:cxn modelId="{B4FFC7DB-3426-4D06-9632-8B713CF0006D}" type="presParOf" srcId="{E2E2F0F5-4458-49F4-87AA-113CDCD11075}" destId="{D8D5B393-ABF3-4E33-902D-DF07E9CA9B4A}" srcOrd="5" destOrd="0" presId="urn:microsoft.com/office/officeart/2005/8/layout/vList2"/>
    <dgm:cxn modelId="{068977F4-1540-461F-B65C-89090AB0EBCC}" type="presParOf" srcId="{E2E2F0F5-4458-49F4-87AA-113CDCD11075}" destId="{D582E918-BBFC-4326-A11D-A1FA63B36FA0}" srcOrd="6" destOrd="0" presId="urn:microsoft.com/office/officeart/2005/8/layout/vList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3DF6C4-BEE2-435C-99E8-6D75B595F354}"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tr-TR"/>
        </a:p>
      </dgm:t>
    </dgm:pt>
    <dgm:pt modelId="{70F310B5-9805-4B6D-B6ED-0D848AB16C94}">
      <dgm:prSet custT="1"/>
      <dgm:spPr>
        <a:solidFill>
          <a:srgbClr val="FFF3FD"/>
        </a:solidFill>
      </dgm:spPr>
      <dgm:t>
        <a:bodyPr/>
        <a:lstStyle/>
        <a:p>
          <a:pPr rtl="0"/>
          <a:endParaRPr lang="tr-TR" sz="1600" b="1" dirty="0">
            <a:solidFill>
              <a:schemeClr val="tx1"/>
            </a:solidFill>
          </a:endParaRPr>
        </a:p>
      </dgm:t>
    </dgm:pt>
    <dgm:pt modelId="{3DB17762-A16E-43FA-BADF-A425746C10A3}" type="parTrans" cxnId="{7BA4B009-4C7E-4531-8E66-C0CD306BBDE9}">
      <dgm:prSet/>
      <dgm:spPr/>
      <dgm:t>
        <a:bodyPr/>
        <a:lstStyle/>
        <a:p>
          <a:endParaRPr lang="tr-TR"/>
        </a:p>
      </dgm:t>
    </dgm:pt>
    <dgm:pt modelId="{810BE524-2FE4-4862-A2D0-7526A719D814}" type="sibTrans" cxnId="{7BA4B009-4C7E-4531-8E66-C0CD306BBDE9}">
      <dgm:prSet/>
      <dgm:spPr/>
      <dgm:t>
        <a:bodyPr/>
        <a:lstStyle/>
        <a:p>
          <a:endParaRPr lang="tr-TR"/>
        </a:p>
      </dgm:t>
    </dgm:pt>
    <dgm:pt modelId="{9474AE13-3B1C-41F2-85BD-A1497483AC5B}">
      <dgm:prSet custT="1"/>
      <dgm:spPr>
        <a:solidFill>
          <a:srgbClr val="FFF3FD"/>
        </a:solidFill>
      </dgm:spPr>
      <dgm:t>
        <a:bodyPr/>
        <a:lstStyle/>
        <a:p>
          <a:pPr rtl="0"/>
          <a:endParaRPr lang="tr-TR" sz="1200" dirty="0">
            <a:solidFill>
              <a:schemeClr val="tx1"/>
            </a:solidFill>
          </a:endParaRPr>
        </a:p>
      </dgm:t>
    </dgm:pt>
    <dgm:pt modelId="{BC729C7C-5AD8-4920-805A-F1F1B2CF85E6}" type="parTrans" cxnId="{14A66847-9E46-4741-BBAD-9878F8BC8788}">
      <dgm:prSet/>
      <dgm:spPr/>
      <dgm:t>
        <a:bodyPr/>
        <a:lstStyle/>
        <a:p>
          <a:endParaRPr lang="tr-TR"/>
        </a:p>
      </dgm:t>
    </dgm:pt>
    <dgm:pt modelId="{099287A3-F303-4FDD-B734-625B49E14BA9}" type="sibTrans" cxnId="{14A66847-9E46-4741-BBAD-9878F8BC8788}">
      <dgm:prSet/>
      <dgm:spPr/>
      <dgm:t>
        <a:bodyPr/>
        <a:lstStyle/>
        <a:p>
          <a:endParaRPr lang="tr-TR"/>
        </a:p>
      </dgm:t>
    </dgm:pt>
    <dgm:pt modelId="{04577473-5B51-4DAF-8030-67AFE12C81EC}">
      <dgm:prSet/>
      <dgm:spPr>
        <a:solidFill>
          <a:srgbClr val="FFF3FD"/>
        </a:solidFill>
      </dgm:spPr>
      <dgm:t>
        <a:bodyPr/>
        <a:lstStyle/>
        <a:p>
          <a:pPr algn="just" rtl="0"/>
          <a:r>
            <a:rPr lang="tr-TR" b="1" dirty="0" smtClean="0"/>
            <a:t>Bir takvim yılında en fazla </a:t>
          </a:r>
          <a:r>
            <a:rPr lang="tr-TR" b="1" u="none" dirty="0" smtClean="0">
              <a:solidFill>
                <a:schemeClr val="tx1"/>
              </a:solidFill>
            </a:rPr>
            <a:t>2 taksitin </a:t>
          </a:r>
          <a:r>
            <a:rPr lang="tr-TR" b="1" u="none" dirty="0" smtClean="0"/>
            <a:t>süresinde </a:t>
          </a:r>
          <a:r>
            <a:rPr lang="tr-TR" b="1" dirty="0" smtClean="0"/>
            <a:t>ödenmemesine izin verilmektedir.</a:t>
          </a:r>
          <a:endParaRPr lang="tr-TR" dirty="0"/>
        </a:p>
      </dgm:t>
    </dgm:pt>
    <dgm:pt modelId="{55FCB283-3F17-4AFB-89CE-E5797BD7D21F}" type="parTrans" cxnId="{DADCAFCC-3186-40DB-9CCB-5CA486872043}">
      <dgm:prSet/>
      <dgm:spPr/>
      <dgm:t>
        <a:bodyPr/>
        <a:lstStyle/>
        <a:p>
          <a:endParaRPr lang="tr-TR"/>
        </a:p>
      </dgm:t>
    </dgm:pt>
    <dgm:pt modelId="{F00C8D07-1A17-4058-8A71-CF2A5062BCDB}" type="sibTrans" cxnId="{DADCAFCC-3186-40DB-9CCB-5CA486872043}">
      <dgm:prSet/>
      <dgm:spPr/>
      <dgm:t>
        <a:bodyPr/>
        <a:lstStyle/>
        <a:p>
          <a:endParaRPr lang="tr-TR"/>
        </a:p>
      </dgm:t>
    </dgm:pt>
    <dgm:pt modelId="{3EC55529-2633-4183-BF71-F0917C86F12C}">
      <dgm:prSet/>
      <dgm:spPr>
        <a:solidFill>
          <a:srgbClr val="FFF3FD"/>
        </a:solidFill>
      </dgm:spPr>
      <dgm:t>
        <a:bodyPr/>
        <a:lstStyle/>
        <a:p>
          <a:pPr rtl="0"/>
          <a:r>
            <a:rPr lang="tr-TR" b="1" dirty="0" smtClean="0"/>
            <a:t>Ödenmemiş taksitler takibe alınmayacaktır.</a:t>
          </a:r>
          <a:endParaRPr lang="tr-TR" dirty="0"/>
        </a:p>
      </dgm:t>
    </dgm:pt>
    <dgm:pt modelId="{D9A5DF37-CA74-4A58-8472-145BEFBA63C7}" type="parTrans" cxnId="{591096EB-6770-46AC-BFDD-754D58AE603E}">
      <dgm:prSet/>
      <dgm:spPr/>
      <dgm:t>
        <a:bodyPr/>
        <a:lstStyle/>
        <a:p>
          <a:endParaRPr lang="tr-TR"/>
        </a:p>
      </dgm:t>
    </dgm:pt>
    <dgm:pt modelId="{F15D41DD-4C78-4373-B081-626C410CBDF7}" type="sibTrans" cxnId="{591096EB-6770-46AC-BFDD-754D58AE603E}">
      <dgm:prSet/>
      <dgm:spPr/>
      <dgm:t>
        <a:bodyPr/>
        <a:lstStyle/>
        <a:p>
          <a:endParaRPr lang="tr-TR"/>
        </a:p>
      </dgm:t>
    </dgm:pt>
    <dgm:pt modelId="{C45A1AE1-5FA6-48CA-89E3-F54A8DE867A5}">
      <dgm:prSet/>
      <dgm:spPr>
        <a:solidFill>
          <a:srgbClr val="FFEBFC"/>
        </a:solidFill>
      </dgm:spPr>
      <dgm:t>
        <a:bodyPr/>
        <a:lstStyle/>
        <a:p>
          <a:pPr algn="just"/>
          <a:r>
            <a:rPr lang="tr-TR" b="1" u="none" dirty="0" smtClean="0"/>
            <a:t>Süresinde ödenmeyen taksit, </a:t>
          </a:r>
          <a:r>
            <a:rPr lang="tr-TR" b="1" u="none" dirty="0" smtClean="0">
              <a:solidFill>
                <a:schemeClr val="tx1"/>
              </a:solidFill>
            </a:rPr>
            <a:t>son taksiti izleyen ayın sonuna kadar gecikme zammı oranında geç ödeme zammı</a:t>
          </a:r>
          <a:r>
            <a:rPr lang="tr-TR" b="1" u="none" dirty="0" smtClean="0">
              <a:solidFill>
                <a:srgbClr val="FF0000"/>
              </a:solidFill>
            </a:rPr>
            <a:t> </a:t>
          </a:r>
          <a:r>
            <a:rPr lang="tr-TR" b="1" u="none" dirty="0" smtClean="0"/>
            <a:t>ile birlikte ödenebilecektir.</a:t>
          </a:r>
          <a:endParaRPr lang="tr-TR" u="none" dirty="0"/>
        </a:p>
      </dgm:t>
    </dgm:pt>
    <dgm:pt modelId="{9280D8A7-FB3C-4658-8A22-0D2C72205F11}" type="parTrans" cxnId="{7B2E0AE9-F61E-4B6C-8D22-8D1A8F64D1B9}">
      <dgm:prSet/>
      <dgm:spPr/>
      <dgm:t>
        <a:bodyPr/>
        <a:lstStyle/>
        <a:p>
          <a:endParaRPr lang="tr-TR"/>
        </a:p>
      </dgm:t>
    </dgm:pt>
    <dgm:pt modelId="{7B04163B-B5C8-40E6-931E-764551692635}" type="sibTrans" cxnId="{7B2E0AE9-F61E-4B6C-8D22-8D1A8F64D1B9}">
      <dgm:prSet/>
      <dgm:spPr/>
      <dgm:t>
        <a:bodyPr/>
        <a:lstStyle/>
        <a:p>
          <a:endParaRPr lang="tr-TR"/>
        </a:p>
      </dgm:t>
    </dgm:pt>
    <dgm:pt modelId="{42AFC4F0-118E-4B6E-A75C-50087374E98F}">
      <dgm:prSet/>
      <dgm:spPr>
        <a:solidFill>
          <a:srgbClr val="FFEBFC"/>
        </a:solidFill>
      </dgm:spPr>
      <dgm:t>
        <a:bodyPr/>
        <a:lstStyle/>
        <a:p>
          <a:pPr algn="just" rtl="0"/>
          <a:r>
            <a:rPr lang="tr-TR" b="1" dirty="0" smtClean="0"/>
            <a:t>Cari döneme ait alacak tutarları veya taksit tutarlarının </a:t>
          </a:r>
          <a:r>
            <a:rPr lang="tr-TR" b="1" u="none" dirty="0" smtClean="0">
              <a:solidFill>
                <a:schemeClr val="tx1"/>
              </a:solidFill>
            </a:rPr>
            <a:t>% 10’unu aşmamak şartıyla 5 liraya </a:t>
          </a:r>
          <a:r>
            <a:rPr lang="tr-TR" b="1" u="none" dirty="0" smtClean="0"/>
            <a:t>(bu tutar dahil) kadar yapılmış eksik ödemeler ihlal sayılmayacaktır.</a:t>
          </a:r>
          <a:endParaRPr lang="tr-TR" u="none" dirty="0"/>
        </a:p>
      </dgm:t>
    </dgm:pt>
    <dgm:pt modelId="{AA57DEB2-E12E-4F2A-A361-BC55CADD1BF7}" type="parTrans" cxnId="{9CF8868A-896D-48F6-910D-E8AF5DFDD8FB}">
      <dgm:prSet/>
      <dgm:spPr/>
      <dgm:t>
        <a:bodyPr/>
        <a:lstStyle/>
        <a:p>
          <a:endParaRPr lang="tr-TR"/>
        </a:p>
      </dgm:t>
    </dgm:pt>
    <dgm:pt modelId="{D77DCFE7-3DE1-40C8-90A4-845F2F7A63E5}" type="sibTrans" cxnId="{9CF8868A-896D-48F6-910D-E8AF5DFDD8FB}">
      <dgm:prSet/>
      <dgm:spPr/>
      <dgm:t>
        <a:bodyPr/>
        <a:lstStyle/>
        <a:p>
          <a:endParaRPr lang="tr-TR"/>
        </a:p>
      </dgm:t>
    </dgm:pt>
    <dgm:pt modelId="{C4139322-CF7E-422C-96FB-5CBCE1421BEA}">
      <dgm:prSet custT="1"/>
      <dgm:spPr>
        <a:solidFill>
          <a:srgbClr val="FFEBFC"/>
        </a:solidFill>
      </dgm:spPr>
      <dgm:t>
        <a:bodyPr/>
        <a:lstStyle/>
        <a:p>
          <a:pPr rtl="0"/>
          <a:endParaRPr lang="tr-TR" sz="1400" dirty="0">
            <a:solidFill>
              <a:schemeClr val="tx1"/>
            </a:solidFill>
          </a:endParaRPr>
        </a:p>
      </dgm:t>
    </dgm:pt>
    <dgm:pt modelId="{5B9829B7-F32D-49F4-B062-7EBDF79323B6}" type="sibTrans" cxnId="{7910F21C-878B-4C52-B2F2-90D8AAC5C553}">
      <dgm:prSet/>
      <dgm:spPr/>
      <dgm:t>
        <a:bodyPr/>
        <a:lstStyle/>
        <a:p>
          <a:endParaRPr lang="tr-TR"/>
        </a:p>
      </dgm:t>
    </dgm:pt>
    <dgm:pt modelId="{5ED862A3-D940-41D2-AA92-9C17E4D2E7BA}" type="parTrans" cxnId="{7910F21C-878B-4C52-B2F2-90D8AAC5C553}">
      <dgm:prSet/>
      <dgm:spPr/>
      <dgm:t>
        <a:bodyPr/>
        <a:lstStyle/>
        <a:p>
          <a:endParaRPr lang="tr-TR"/>
        </a:p>
      </dgm:t>
    </dgm:pt>
    <dgm:pt modelId="{5ED1E731-18BB-48BD-B7E8-CCB7018507DD}">
      <dgm:prSet custT="1"/>
      <dgm:spPr>
        <a:solidFill>
          <a:srgbClr val="FFF3FD"/>
        </a:solidFill>
      </dgm:spPr>
      <dgm:t>
        <a:bodyPr/>
        <a:lstStyle/>
        <a:p>
          <a:pPr rtl="0"/>
          <a:endParaRPr lang="tr-TR" sz="1600" dirty="0">
            <a:solidFill>
              <a:schemeClr val="tx1"/>
            </a:solidFill>
          </a:endParaRPr>
        </a:p>
      </dgm:t>
    </dgm:pt>
    <dgm:pt modelId="{9177475F-FE1A-4FFD-A22B-E213444FE3AA}" type="sibTrans" cxnId="{3DCA901F-C009-444C-B6DD-E624AAE3E9EE}">
      <dgm:prSet/>
      <dgm:spPr/>
      <dgm:t>
        <a:bodyPr/>
        <a:lstStyle/>
        <a:p>
          <a:endParaRPr lang="tr-TR"/>
        </a:p>
      </dgm:t>
    </dgm:pt>
    <dgm:pt modelId="{27CF97B0-6B0B-462F-9D86-8967BE0C6DCA}" type="parTrans" cxnId="{3DCA901F-C009-444C-B6DD-E624AAE3E9EE}">
      <dgm:prSet/>
      <dgm:spPr/>
      <dgm:t>
        <a:bodyPr/>
        <a:lstStyle/>
        <a:p>
          <a:endParaRPr lang="tr-TR"/>
        </a:p>
      </dgm:t>
    </dgm:pt>
    <dgm:pt modelId="{AD503683-55BE-45CE-91BD-94D968FFF2D8}" type="pres">
      <dgm:prSet presAssocID="{433DF6C4-BEE2-435C-99E8-6D75B595F354}" presName="linearFlow" presStyleCnt="0">
        <dgm:presLayoutVars>
          <dgm:dir/>
          <dgm:animLvl val="lvl"/>
          <dgm:resizeHandles val="exact"/>
        </dgm:presLayoutVars>
      </dgm:prSet>
      <dgm:spPr/>
      <dgm:t>
        <a:bodyPr/>
        <a:lstStyle/>
        <a:p>
          <a:endParaRPr lang="tr-TR"/>
        </a:p>
      </dgm:t>
    </dgm:pt>
    <dgm:pt modelId="{319136AC-5ABC-421F-843B-A56DDFDBC9F3}" type="pres">
      <dgm:prSet presAssocID="{5ED1E731-18BB-48BD-B7E8-CCB7018507DD}" presName="composite" presStyleCnt="0"/>
      <dgm:spPr/>
    </dgm:pt>
    <dgm:pt modelId="{2DC0C7DE-0F54-4974-9D2C-CA9A8A8528F5}" type="pres">
      <dgm:prSet presAssocID="{5ED1E731-18BB-48BD-B7E8-CCB7018507DD}" presName="parentText" presStyleLbl="alignNode1" presStyleIdx="0" presStyleCnt="4">
        <dgm:presLayoutVars>
          <dgm:chMax val="1"/>
          <dgm:bulletEnabled val="1"/>
        </dgm:presLayoutVars>
      </dgm:prSet>
      <dgm:spPr/>
      <dgm:t>
        <a:bodyPr/>
        <a:lstStyle/>
        <a:p>
          <a:endParaRPr lang="tr-TR"/>
        </a:p>
      </dgm:t>
    </dgm:pt>
    <dgm:pt modelId="{A28034AB-7E47-47E8-BDB1-A3B6F743746A}" type="pres">
      <dgm:prSet presAssocID="{5ED1E731-18BB-48BD-B7E8-CCB7018507DD}" presName="descendantText" presStyleLbl="alignAcc1" presStyleIdx="0" presStyleCnt="4">
        <dgm:presLayoutVars>
          <dgm:bulletEnabled val="1"/>
        </dgm:presLayoutVars>
      </dgm:prSet>
      <dgm:spPr/>
      <dgm:t>
        <a:bodyPr/>
        <a:lstStyle/>
        <a:p>
          <a:endParaRPr lang="tr-TR"/>
        </a:p>
      </dgm:t>
    </dgm:pt>
    <dgm:pt modelId="{D6D19E3A-ED17-4CB5-8010-326C7E1E5DCC}" type="pres">
      <dgm:prSet presAssocID="{9177475F-FE1A-4FFD-A22B-E213444FE3AA}" presName="sp" presStyleCnt="0"/>
      <dgm:spPr/>
    </dgm:pt>
    <dgm:pt modelId="{D3108FF0-E662-438F-81A2-19A5A70FB94A}" type="pres">
      <dgm:prSet presAssocID="{70F310B5-9805-4B6D-B6ED-0D848AB16C94}" presName="composite" presStyleCnt="0"/>
      <dgm:spPr/>
    </dgm:pt>
    <dgm:pt modelId="{A10E49B8-18EA-488A-B4E5-D44927619916}" type="pres">
      <dgm:prSet presAssocID="{70F310B5-9805-4B6D-B6ED-0D848AB16C94}" presName="parentText" presStyleLbl="alignNode1" presStyleIdx="1" presStyleCnt="4" custLinFactNeighborX="0" custLinFactNeighborY="-103">
        <dgm:presLayoutVars>
          <dgm:chMax val="1"/>
          <dgm:bulletEnabled val="1"/>
        </dgm:presLayoutVars>
      </dgm:prSet>
      <dgm:spPr/>
      <dgm:t>
        <a:bodyPr/>
        <a:lstStyle/>
        <a:p>
          <a:endParaRPr lang="tr-TR"/>
        </a:p>
      </dgm:t>
    </dgm:pt>
    <dgm:pt modelId="{1D597DA7-3028-4FB0-97B8-0665B7CE6B88}" type="pres">
      <dgm:prSet presAssocID="{70F310B5-9805-4B6D-B6ED-0D848AB16C94}" presName="descendantText" presStyleLbl="alignAcc1" presStyleIdx="1" presStyleCnt="4">
        <dgm:presLayoutVars>
          <dgm:bulletEnabled val="1"/>
        </dgm:presLayoutVars>
      </dgm:prSet>
      <dgm:spPr/>
      <dgm:t>
        <a:bodyPr/>
        <a:lstStyle/>
        <a:p>
          <a:endParaRPr lang="tr-TR"/>
        </a:p>
      </dgm:t>
    </dgm:pt>
    <dgm:pt modelId="{7DB1F9D9-761D-451A-BA2B-CFF82548CFC4}" type="pres">
      <dgm:prSet presAssocID="{810BE524-2FE4-4862-A2D0-7526A719D814}" presName="sp" presStyleCnt="0"/>
      <dgm:spPr/>
    </dgm:pt>
    <dgm:pt modelId="{1DFC4311-90F8-4DF6-8A71-C9DD636DCA9C}" type="pres">
      <dgm:prSet presAssocID="{9474AE13-3B1C-41F2-85BD-A1497483AC5B}" presName="composite" presStyleCnt="0"/>
      <dgm:spPr/>
    </dgm:pt>
    <dgm:pt modelId="{B86C9A11-8E8D-472F-8A13-DE0F9064973D}" type="pres">
      <dgm:prSet presAssocID="{9474AE13-3B1C-41F2-85BD-A1497483AC5B}" presName="parentText" presStyleLbl="alignNode1" presStyleIdx="2" presStyleCnt="4">
        <dgm:presLayoutVars>
          <dgm:chMax val="1"/>
          <dgm:bulletEnabled val="1"/>
        </dgm:presLayoutVars>
      </dgm:prSet>
      <dgm:spPr/>
      <dgm:t>
        <a:bodyPr/>
        <a:lstStyle/>
        <a:p>
          <a:endParaRPr lang="tr-TR"/>
        </a:p>
      </dgm:t>
    </dgm:pt>
    <dgm:pt modelId="{076CA1C6-3832-45B5-BB39-30DEC4117CF4}" type="pres">
      <dgm:prSet presAssocID="{9474AE13-3B1C-41F2-85BD-A1497483AC5B}" presName="descendantText" presStyleLbl="alignAcc1" presStyleIdx="2" presStyleCnt="4">
        <dgm:presLayoutVars>
          <dgm:bulletEnabled val="1"/>
        </dgm:presLayoutVars>
      </dgm:prSet>
      <dgm:spPr/>
      <dgm:t>
        <a:bodyPr/>
        <a:lstStyle/>
        <a:p>
          <a:endParaRPr lang="tr-TR"/>
        </a:p>
      </dgm:t>
    </dgm:pt>
    <dgm:pt modelId="{757BB079-8DB1-428D-8EA7-41E3B2E620F5}" type="pres">
      <dgm:prSet presAssocID="{099287A3-F303-4FDD-B734-625B49E14BA9}" presName="sp" presStyleCnt="0"/>
      <dgm:spPr/>
    </dgm:pt>
    <dgm:pt modelId="{BD1E6371-EB75-4083-85F0-2EE6BABDFA8C}" type="pres">
      <dgm:prSet presAssocID="{C4139322-CF7E-422C-96FB-5CBCE1421BEA}" presName="composite" presStyleCnt="0"/>
      <dgm:spPr/>
    </dgm:pt>
    <dgm:pt modelId="{C407A4EE-3BA9-47B0-942F-8B29F26BA59C}" type="pres">
      <dgm:prSet presAssocID="{C4139322-CF7E-422C-96FB-5CBCE1421BEA}" presName="parentText" presStyleLbl="alignNode1" presStyleIdx="3" presStyleCnt="4">
        <dgm:presLayoutVars>
          <dgm:chMax val="1"/>
          <dgm:bulletEnabled val="1"/>
        </dgm:presLayoutVars>
      </dgm:prSet>
      <dgm:spPr/>
      <dgm:t>
        <a:bodyPr/>
        <a:lstStyle/>
        <a:p>
          <a:endParaRPr lang="tr-TR"/>
        </a:p>
      </dgm:t>
    </dgm:pt>
    <dgm:pt modelId="{8297E1E0-BF8B-4C48-83A7-1CCD809A7297}" type="pres">
      <dgm:prSet presAssocID="{C4139322-CF7E-422C-96FB-5CBCE1421BEA}" presName="descendantText" presStyleLbl="alignAcc1" presStyleIdx="3" presStyleCnt="4">
        <dgm:presLayoutVars>
          <dgm:bulletEnabled val="1"/>
        </dgm:presLayoutVars>
      </dgm:prSet>
      <dgm:spPr/>
      <dgm:t>
        <a:bodyPr/>
        <a:lstStyle/>
        <a:p>
          <a:endParaRPr lang="tr-TR"/>
        </a:p>
      </dgm:t>
    </dgm:pt>
  </dgm:ptLst>
  <dgm:cxnLst>
    <dgm:cxn modelId="{B6FFCDF7-337A-48B6-BF63-AADC7CAA9A15}" type="presOf" srcId="{9474AE13-3B1C-41F2-85BD-A1497483AC5B}" destId="{B86C9A11-8E8D-472F-8A13-DE0F9064973D}" srcOrd="0" destOrd="0" presId="urn:microsoft.com/office/officeart/2005/8/layout/chevron2"/>
    <dgm:cxn modelId="{11CE28FE-889A-446E-B009-87C42EFD92D7}" type="presOf" srcId="{C45A1AE1-5FA6-48CA-89E3-F54A8DE867A5}" destId="{076CA1C6-3832-45B5-BB39-30DEC4117CF4}" srcOrd="0" destOrd="0" presId="urn:microsoft.com/office/officeart/2005/8/layout/chevron2"/>
    <dgm:cxn modelId="{591096EB-6770-46AC-BFDD-754D58AE603E}" srcId="{70F310B5-9805-4B6D-B6ED-0D848AB16C94}" destId="{3EC55529-2633-4183-BF71-F0917C86F12C}" srcOrd="0" destOrd="0" parTransId="{D9A5DF37-CA74-4A58-8472-145BEFBA63C7}" sibTransId="{F15D41DD-4C78-4373-B081-626C410CBDF7}"/>
    <dgm:cxn modelId="{831ED804-D5CC-40BF-A3C6-D7D7519C6A08}" type="presOf" srcId="{04577473-5B51-4DAF-8030-67AFE12C81EC}" destId="{A28034AB-7E47-47E8-BDB1-A3B6F743746A}" srcOrd="0" destOrd="0" presId="urn:microsoft.com/office/officeart/2005/8/layout/chevron2"/>
    <dgm:cxn modelId="{7BA4B009-4C7E-4531-8E66-C0CD306BBDE9}" srcId="{433DF6C4-BEE2-435C-99E8-6D75B595F354}" destId="{70F310B5-9805-4B6D-B6ED-0D848AB16C94}" srcOrd="1" destOrd="0" parTransId="{3DB17762-A16E-43FA-BADF-A425746C10A3}" sibTransId="{810BE524-2FE4-4862-A2D0-7526A719D814}"/>
    <dgm:cxn modelId="{DADCAFCC-3186-40DB-9CCB-5CA486872043}" srcId="{5ED1E731-18BB-48BD-B7E8-CCB7018507DD}" destId="{04577473-5B51-4DAF-8030-67AFE12C81EC}" srcOrd="0" destOrd="0" parTransId="{55FCB283-3F17-4AFB-89CE-E5797BD7D21F}" sibTransId="{F00C8D07-1A17-4058-8A71-CF2A5062BCDB}"/>
    <dgm:cxn modelId="{7B2E0AE9-F61E-4B6C-8D22-8D1A8F64D1B9}" srcId="{9474AE13-3B1C-41F2-85BD-A1497483AC5B}" destId="{C45A1AE1-5FA6-48CA-89E3-F54A8DE867A5}" srcOrd="0" destOrd="0" parTransId="{9280D8A7-FB3C-4658-8A22-0D2C72205F11}" sibTransId="{7B04163B-B5C8-40E6-931E-764551692635}"/>
    <dgm:cxn modelId="{15B91A6A-DF60-4359-BF7E-B9B845125AD8}" type="presOf" srcId="{70F310B5-9805-4B6D-B6ED-0D848AB16C94}" destId="{A10E49B8-18EA-488A-B4E5-D44927619916}" srcOrd="0" destOrd="0" presId="urn:microsoft.com/office/officeart/2005/8/layout/chevron2"/>
    <dgm:cxn modelId="{3DCA901F-C009-444C-B6DD-E624AAE3E9EE}" srcId="{433DF6C4-BEE2-435C-99E8-6D75B595F354}" destId="{5ED1E731-18BB-48BD-B7E8-CCB7018507DD}" srcOrd="0" destOrd="0" parTransId="{27CF97B0-6B0B-462F-9D86-8967BE0C6DCA}" sibTransId="{9177475F-FE1A-4FFD-A22B-E213444FE3AA}"/>
    <dgm:cxn modelId="{188B1310-85B9-4AED-A5A1-94B1189F97AE}" type="presOf" srcId="{C4139322-CF7E-422C-96FB-5CBCE1421BEA}" destId="{C407A4EE-3BA9-47B0-942F-8B29F26BA59C}" srcOrd="0" destOrd="0" presId="urn:microsoft.com/office/officeart/2005/8/layout/chevron2"/>
    <dgm:cxn modelId="{DDE4D410-0E64-47B8-9E6C-9495A947BDEE}" type="presOf" srcId="{42AFC4F0-118E-4B6E-A75C-50087374E98F}" destId="{8297E1E0-BF8B-4C48-83A7-1CCD809A7297}" srcOrd="0" destOrd="0" presId="urn:microsoft.com/office/officeart/2005/8/layout/chevron2"/>
    <dgm:cxn modelId="{CABF4F90-318E-4C02-8F59-A8C96D3560E2}" type="presOf" srcId="{3EC55529-2633-4183-BF71-F0917C86F12C}" destId="{1D597DA7-3028-4FB0-97B8-0665B7CE6B88}" srcOrd="0" destOrd="0" presId="urn:microsoft.com/office/officeart/2005/8/layout/chevron2"/>
    <dgm:cxn modelId="{A90EE9EB-BB46-4C8C-89CA-B94F06D87BAC}" type="presOf" srcId="{433DF6C4-BEE2-435C-99E8-6D75B595F354}" destId="{AD503683-55BE-45CE-91BD-94D968FFF2D8}" srcOrd="0" destOrd="0" presId="urn:microsoft.com/office/officeart/2005/8/layout/chevron2"/>
    <dgm:cxn modelId="{14A66847-9E46-4741-BBAD-9878F8BC8788}" srcId="{433DF6C4-BEE2-435C-99E8-6D75B595F354}" destId="{9474AE13-3B1C-41F2-85BD-A1497483AC5B}" srcOrd="2" destOrd="0" parTransId="{BC729C7C-5AD8-4920-805A-F1F1B2CF85E6}" sibTransId="{099287A3-F303-4FDD-B734-625B49E14BA9}"/>
    <dgm:cxn modelId="{9CF8868A-896D-48F6-910D-E8AF5DFDD8FB}" srcId="{C4139322-CF7E-422C-96FB-5CBCE1421BEA}" destId="{42AFC4F0-118E-4B6E-A75C-50087374E98F}" srcOrd="0" destOrd="0" parTransId="{AA57DEB2-E12E-4F2A-A361-BC55CADD1BF7}" sibTransId="{D77DCFE7-3DE1-40C8-90A4-845F2F7A63E5}"/>
    <dgm:cxn modelId="{F252DAAF-8EE8-474D-9364-5BD3387E41E4}" type="presOf" srcId="{5ED1E731-18BB-48BD-B7E8-CCB7018507DD}" destId="{2DC0C7DE-0F54-4974-9D2C-CA9A8A8528F5}" srcOrd="0" destOrd="0" presId="urn:microsoft.com/office/officeart/2005/8/layout/chevron2"/>
    <dgm:cxn modelId="{7910F21C-878B-4C52-B2F2-90D8AAC5C553}" srcId="{433DF6C4-BEE2-435C-99E8-6D75B595F354}" destId="{C4139322-CF7E-422C-96FB-5CBCE1421BEA}" srcOrd="3" destOrd="0" parTransId="{5ED862A3-D940-41D2-AA92-9C17E4D2E7BA}" sibTransId="{5B9829B7-F32D-49F4-B062-7EBDF79323B6}"/>
    <dgm:cxn modelId="{C759AF58-3C03-4597-9F35-DB3E86994F07}" type="presParOf" srcId="{AD503683-55BE-45CE-91BD-94D968FFF2D8}" destId="{319136AC-5ABC-421F-843B-A56DDFDBC9F3}" srcOrd="0" destOrd="0" presId="urn:microsoft.com/office/officeart/2005/8/layout/chevron2"/>
    <dgm:cxn modelId="{FCAF33F8-CBB3-47E0-A247-C5D7C0CC7977}" type="presParOf" srcId="{319136AC-5ABC-421F-843B-A56DDFDBC9F3}" destId="{2DC0C7DE-0F54-4974-9D2C-CA9A8A8528F5}" srcOrd="0" destOrd="0" presId="urn:microsoft.com/office/officeart/2005/8/layout/chevron2"/>
    <dgm:cxn modelId="{D8223DDA-50F1-4FDC-9037-C50CBCE2E123}" type="presParOf" srcId="{319136AC-5ABC-421F-843B-A56DDFDBC9F3}" destId="{A28034AB-7E47-47E8-BDB1-A3B6F743746A}" srcOrd="1" destOrd="0" presId="urn:microsoft.com/office/officeart/2005/8/layout/chevron2"/>
    <dgm:cxn modelId="{98E9F65B-14C7-4A1D-85FA-51DAA08CB13C}" type="presParOf" srcId="{AD503683-55BE-45CE-91BD-94D968FFF2D8}" destId="{D6D19E3A-ED17-4CB5-8010-326C7E1E5DCC}" srcOrd="1" destOrd="0" presId="urn:microsoft.com/office/officeart/2005/8/layout/chevron2"/>
    <dgm:cxn modelId="{106DB969-9CDA-4A33-8E51-85E841FD1A25}" type="presParOf" srcId="{AD503683-55BE-45CE-91BD-94D968FFF2D8}" destId="{D3108FF0-E662-438F-81A2-19A5A70FB94A}" srcOrd="2" destOrd="0" presId="urn:microsoft.com/office/officeart/2005/8/layout/chevron2"/>
    <dgm:cxn modelId="{78DEAA12-9643-4D66-8FFA-C0ABADCCC4C0}" type="presParOf" srcId="{D3108FF0-E662-438F-81A2-19A5A70FB94A}" destId="{A10E49B8-18EA-488A-B4E5-D44927619916}" srcOrd="0" destOrd="0" presId="urn:microsoft.com/office/officeart/2005/8/layout/chevron2"/>
    <dgm:cxn modelId="{3E19789A-CFB5-42AE-8637-E484E9F8C9E7}" type="presParOf" srcId="{D3108FF0-E662-438F-81A2-19A5A70FB94A}" destId="{1D597DA7-3028-4FB0-97B8-0665B7CE6B88}" srcOrd="1" destOrd="0" presId="urn:microsoft.com/office/officeart/2005/8/layout/chevron2"/>
    <dgm:cxn modelId="{E3BF97DD-76B9-4AA5-AC9A-4FEE4E868AF5}" type="presParOf" srcId="{AD503683-55BE-45CE-91BD-94D968FFF2D8}" destId="{7DB1F9D9-761D-451A-BA2B-CFF82548CFC4}" srcOrd="3" destOrd="0" presId="urn:microsoft.com/office/officeart/2005/8/layout/chevron2"/>
    <dgm:cxn modelId="{4A6026C5-7802-4985-9B1D-728A10DEA641}" type="presParOf" srcId="{AD503683-55BE-45CE-91BD-94D968FFF2D8}" destId="{1DFC4311-90F8-4DF6-8A71-C9DD636DCA9C}" srcOrd="4" destOrd="0" presId="urn:microsoft.com/office/officeart/2005/8/layout/chevron2"/>
    <dgm:cxn modelId="{AA8E9682-11BF-49A3-AECE-22BA110BB1C5}" type="presParOf" srcId="{1DFC4311-90F8-4DF6-8A71-C9DD636DCA9C}" destId="{B86C9A11-8E8D-472F-8A13-DE0F9064973D}" srcOrd="0" destOrd="0" presId="urn:microsoft.com/office/officeart/2005/8/layout/chevron2"/>
    <dgm:cxn modelId="{B1D3B1D6-3091-4EC9-9322-28476E30F415}" type="presParOf" srcId="{1DFC4311-90F8-4DF6-8A71-C9DD636DCA9C}" destId="{076CA1C6-3832-45B5-BB39-30DEC4117CF4}" srcOrd="1" destOrd="0" presId="urn:microsoft.com/office/officeart/2005/8/layout/chevron2"/>
    <dgm:cxn modelId="{6D911A2D-C382-494C-BACC-64AC2BCF2406}" type="presParOf" srcId="{AD503683-55BE-45CE-91BD-94D968FFF2D8}" destId="{757BB079-8DB1-428D-8EA7-41E3B2E620F5}" srcOrd="5" destOrd="0" presId="urn:microsoft.com/office/officeart/2005/8/layout/chevron2"/>
    <dgm:cxn modelId="{1CA68F41-7758-4CBB-B620-8B76686FFD0C}" type="presParOf" srcId="{AD503683-55BE-45CE-91BD-94D968FFF2D8}" destId="{BD1E6371-EB75-4083-85F0-2EE6BABDFA8C}" srcOrd="6" destOrd="0" presId="urn:microsoft.com/office/officeart/2005/8/layout/chevron2"/>
    <dgm:cxn modelId="{364D7E3F-5B4D-4DD9-BC63-EA5681A050C4}" type="presParOf" srcId="{BD1E6371-EB75-4083-85F0-2EE6BABDFA8C}" destId="{C407A4EE-3BA9-47B0-942F-8B29F26BA59C}" srcOrd="0" destOrd="0" presId="urn:microsoft.com/office/officeart/2005/8/layout/chevron2"/>
    <dgm:cxn modelId="{3DC17B54-7C03-4484-A7D8-8BEF177A449C}" type="presParOf" srcId="{BD1E6371-EB75-4083-85F0-2EE6BABDFA8C}" destId="{8297E1E0-BF8B-4C48-83A7-1CCD809A7297}" srcOrd="1" destOrd="0" presId="urn:microsoft.com/office/officeart/2005/8/layout/chevron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7A2752D-17FA-4CCD-BA86-4EB67AE7310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25C845DD-00D1-4E10-B245-F2B7ADC4DCCC}">
      <dgm:prSet custT="1"/>
      <dgm:spPr>
        <a:solidFill>
          <a:srgbClr val="FFF3FD"/>
        </a:solidFill>
      </dgm:spPr>
      <dgm:t>
        <a:bodyPr/>
        <a:lstStyle/>
        <a:p>
          <a:pPr algn="just" rtl="0"/>
          <a:r>
            <a:rPr lang="tr-TR" sz="1800" b="1" u="none" dirty="0" smtClean="0">
              <a:solidFill>
                <a:schemeClr val="tx1"/>
              </a:solidFill>
            </a:rPr>
            <a:t>Yapılandırmanın ihlali halinde borçlular ödedikleri tutarlar kadar Kanun hükümlerinden yararlanacaktır.</a:t>
          </a:r>
          <a:endParaRPr lang="tr-TR" sz="1800" u="none" dirty="0">
            <a:solidFill>
              <a:schemeClr val="tx1"/>
            </a:solidFill>
          </a:endParaRPr>
        </a:p>
      </dgm:t>
    </dgm:pt>
    <dgm:pt modelId="{6A64ADC4-5A42-4580-88E2-CF05E207B23D}" type="parTrans" cxnId="{D32C58B5-4A7E-4ED0-97E1-97CF639CF9E2}">
      <dgm:prSet/>
      <dgm:spPr/>
      <dgm:t>
        <a:bodyPr/>
        <a:lstStyle/>
        <a:p>
          <a:endParaRPr lang="tr-TR"/>
        </a:p>
      </dgm:t>
    </dgm:pt>
    <dgm:pt modelId="{7260BC5E-C029-448B-8B9F-84AE939ADAB3}" type="sibTrans" cxnId="{D32C58B5-4A7E-4ED0-97E1-97CF639CF9E2}">
      <dgm:prSet/>
      <dgm:spPr/>
      <dgm:t>
        <a:bodyPr/>
        <a:lstStyle/>
        <a:p>
          <a:endParaRPr lang="tr-TR"/>
        </a:p>
      </dgm:t>
    </dgm:pt>
    <dgm:pt modelId="{946D99C5-BD33-41B2-9093-08E8348EBACC}">
      <dgm:prSet custT="1"/>
      <dgm:spPr>
        <a:solidFill>
          <a:srgbClr val="FFF3FD"/>
        </a:solidFill>
      </dgm:spPr>
      <dgm:t>
        <a:bodyPr/>
        <a:lstStyle/>
        <a:p>
          <a:pPr algn="just" rtl="0"/>
          <a:r>
            <a:rPr lang="tr-TR" sz="1800" b="1" u="none" dirty="0" smtClean="0">
              <a:solidFill>
                <a:schemeClr val="tx1"/>
              </a:solidFill>
            </a:rPr>
            <a:t>6183 sayılı Kanun ve diğer kanunlara göre tecil edilmiş alacaklar da bu Maddeden yararlanabilecek ve Kanunun yayımlandığı tarihe kadar tecil şartlarına </a:t>
          </a:r>
          <a:r>
            <a:rPr lang="tr-TR" sz="1800" b="1" dirty="0" smtClean="0">
              <a:solidFill>
                <a:schemeClr val="tx1"/>
              </a:solidFill>
            </a:rPr>
            <a:t>uygun olarak ödenen taksit tutarları için tecil hükümleri geçerli sayılacaktır. Geri kalan tutarlar ise maddeye göre yapılandırılacak.</a:t>
          </a:r>
          <a:endParaRPr lang="tr-TR" sz="1800" dirty="0">
            <a:solidFill>
              <a:schemeClr val="tx1"/>
            </a:solidFill>
          </a:endParaRPr>
        </a:p>
      </dgm:t>
    </dgm:pt>
    <dgm:pt modelId="{FCC86C4C-73BF-434C-84A2-F47F5C52F48E}" type="parTrans" cxnId="{AD0102D6-01EA-41AB-80BB-E19E7C38FFAE}">
      <dgm:prSet/>
      <dgm:spPr/>
      <dgm:t>
        <a:bodyPr/>
        <a:lstStyle/>
        <a:p>
          <a:endParaRPr lang="tr-TR"/>
        </a:p>
      </dgm:t>
    </dgm:pt>
    <dgm:pt modelId="{A572D42F-EF3F-4A33-82AD-876A80B0D173}" type="sibTrans" cxnId="{AD0102D6-01EA-41AB-80BB-E19E7C38FFAE}">
      <dgm:prSet/>
      <dgm:spPr/>
      <dgm:t>
        <a:bodyPr/>
        <a:lstStyle/>
        <a:p>
          <a:endParaRPr lang="tr-TR"/>
        </a:p>
      </dgm:t>
    </dgm:pt>
    <dgm:pt modelId="{D1F4E8A6-19D3-40CB-81BE-95E0CDBAF969}">
      <dgm:prSet custT="1"/>
      <dgm:spPr>
        <a:solidFill>
          <a:srgbClr val="FFF3FD"/>
        </a:solidFill>
      </dgm:spPr>
      <dgm:t>
        <a:bodyPr/>
        <a:lstStyle/>
        <a:p>
          <a:pPr algn="just" rtl="0"/>
          <a:r>
            <a:rPr lang="tr-TR" sz="1800" b="1" u="none" dirty="0" smtClean="0">
              <a:solidFill>
                <a:schemeClr val="tx1"/>
              </a:solidFill>
            </a:rPr>
            <a:t>6111 sayılı Kanun kapsamında yapılandırılan ve taksit ödemeleri devam eden alacaklar, bu Kanunun kapsamı dışında tutulmuştur.</a:t>
          </a:r>
          <a:endParaRPr lang="tr-TR" sz="1800" u="none" dirty="0">
            <a:solidFill>
              <a:schemeClr val="tx1"/>
            </a:solidFill>
          </a:endParaRPr>
        </a:p>
      </dgm:t>
    </dgm:pt>
    <dgm:pt modelId="{E37C7B39-7C80-4F5F-8339-6930FD91FCAC}" type="parTrans" cxnId="{D7C63F8F-5B57-4C0F-85D3-79A8DC99AC9B}">
      <dgm:prSet/>
      <dgm:spPr/>
      <dgm:t>
        <a:bodyPr/>
        <a:lstStyle/>
        <a:p>
          <a:endParaRPr lang="tr-TR"/>
        </a:p>
      </dgm:t>
    </dgm:pt>
    <dgm:pt modelId="{44EA733A-443B-4562-9D5A-CED174C2D6EF}" type="sibTrans" cxnId="{D7C63F8F-5B57-4C0F-85D3-79A8DC99AC9B}">
      <dgm:prSet/>
      <dgm:spPr/>
      <dgm:t>
        <a:bodyPr/>
        <a:lstStyle/>
        <a:p>
          <a:endParaRPr lang="tr-TR"/>
        </a:p>
      </dgm:t>
    </dgm:pt>
    <dgm:pt modelId="{A7F870D6-7B9D-4ED3-B47F-D8F875C5EB5D}">
      <dgm:prSet custT="1"/>
      <dgm:spPr>
        <a:solidFill>
          <a:srgbClr val="FFF3FD"/>
        </a:solidFill>
      </dgm:spPr>
      <dgm:t>
        <a:bodyPr/>
        <a:lstStyle/>
        <a:p>
          <a:pPr rtl="0"/>
          <a:r>
            <a:rPr lang="tr-TR" sz="1800" b="1" dirty="0" smtClean="0">
              <a:solidFill>
                <a:schemeClr val="tx1"/>
              </a:solidFill>
            </a:rPr>
            <a:t>Belediyeler için yayımlanmış </a:t>
          </a:r>
          <a:r>
            <a:rPr lang="tr-TR" sz="1800" b="1" u="none" dirty="0" smtClean="0">
              <a:solidFill>
                <a:schemeClr val="tx1"/>
              </a:solidFill>
            </a:rPr>
            <a:t>uzlaşma yasaları kapsamında uzlaşma sağlanan alacaklar için bu Kanun hükümlerinden yararlanılamayacaktır.</a:t>
          </a:r>
          <a:endParaRPr lang="tr-TR" sz="1800" u="none" dirty="0">
            <a:solidFill>
              <a:schemeClr val="tx1"/>
            </a:solidFill>
          </a:endParaRPr>
        </a:p>
      </dgm:t>
    </dgm:pt>
    <dgm:pt modelId="{2C8331E0-E793-42F1-8CD7-5C19EAAFDD37}" type="parTrans" cxnId="{448A2808-782C-459C-9772-9224A14E142C}">
      <dgm:prSet/>
      <dgm:spPr/>
      <dgm:t>
        <a:bodyPr/>
        <a:lstStyle/>
        <a:p>
          <a:endParaRPr lang="tr-TR"/>
        </a:p>
      </dgm:t>
    </dgm:pt>
    <dgm:pt modelId="{4912D395-4F37-45CE-A83F-85C284314F4A}" type="sibTrans" cxnId="{448A2808-782C-459C-9772-9224A14E142C}">
      <dgm:prSet/>
      <dgm:spPr/>
      <dgm:t>
        <a:bodyPr/>
        <a:lstStyle/>
        <a:p>
          <a:endParaRPr lang="tr-TR"/>
        </a:p>
      </dgm:t>
    </dgm:pt>
    <dgm:pt modelId="{7509F9D6-8318-4AE7-A71D-8607CCF88305}" type="pres">
      <dgm:prSet presAssocID="{E7A2752D-17FA-4CCD-BA86-4EB67AE7310D}" presName="linear" presStyleCnt="0">
        <dgm:presLayoutVars>
          <dgm:animLvl val="lvl"/>
          <dgm:resizeHandles val="exact"/>
        </dgm:presLayoutVars>
      </dgm:prSet>
      <dgm:spPr/>
      <dgm:t>
        <a:bodyPr/>
        <a:lstStyle/>
        <a:p>
          <a:endParaRPr lang="tr-TR"/>
        </a:p>
      </dgm:t>
    </dgm:pt>
    <dgm:pt modelId="{B0D8B32F-3AAB-4C26-9AEF-94CAB1FF652C}" type="pres">
      <dgm:prSet presAssocID="{25C845DD-00D1-4E10-B245-F2B7ADC4DCCC}" presName="parentText" presStyleLbl="node1" presStyleIdx="0" presStyleCnt="4">
        <dgm:presLayoutVars>
          <dgm:chMax val="0"/>
          <dgm:bulletEnabled val="1"/>
        </dgm:presLayoutVars>
      </dgm:prSet>
      <dgm:spPr/>
      <dgm:t>
        <a:bodyPr/>
        <a:lstStyle/>
        <a:p>
          <a:endParaRPr lang="tr-TR"/>
        </a:p>
      </dgm:t>
    </dgm:pt>
    <dgm:pt modelId="{897B21D3-6272-4BDB-9799-7A8202BA41AF}" type="pres">
      <dgm:prSet presAssocID="{7260BC5E-C029-448B-8B9F-84AE939ADAB3}" presName="spacer" presStyleCnt="0"/>
      <dgm:spPr/>
    </dgm:pt>
    <dgm:pt modelId="{06F4D96E-D229-4E46-92A5-8A3D1D943528}" type="pres">
      <dgm:prSet presAssocID="{946D99C5-BD33-41B2-9093-08E8348EBACC}" presName="parentText" presStyleLbl="node1" presStyleIdx="1" presStyleCnt="4">
        <dgm:presLayoutVars>
          <dgm:chMax val="0"/>
          <dgm:bulletEnabled val="1"/>
        </dgm:presLayoutVars>
      </dgm:prSet>
      <dgm:spPr/>
      <dgm:t>
        <a:bodyPr/>
        <a:lstStyle/>
        <a:p>
          <a:endParaRPr lang="tr-TR"/>
        </a:p>
      </dgm:t>
    </dgm:pt>
    <dgm:pt modelId="{B58B2514-81AD-4FA5-95C4-0980B03D8E9E}" type="pres">
      <dgm:prSet presAssocID="{A572D42F-EF3F-4A33-82AD-876A80B0D173}" presName="spacer" presStyleCnt="0"/>
      <dgm:spPr/>
    </dgm:pt>
    <dgm:pt modelId="{2B9E292A-4638-495E-A1A4-6EA0865017CC}" type="pres">
      <dgm:prSet presAssocID="{D1F4E8A6-19D3-40CB-81BE-95E0CDBAF969}" presName="parentText" presStyleLbl="node1" presStyleIdx="2" presStyleCnt="4">
        <dgm:presLayoutVars>
          <dgm:chMax val="0"/>
          <dgm:bulletEnabled val="1"/>
        </dgm:presLayoutVars>
      </dgm:prSet>
      <dgm:spPr/>
      <dgm:t>
        <a:bodyPr/>
        <a:lstStyle/>
        <a:p>
          <a:endParaRPr lang="tr-TR"/>
        </a:p>
      </dgm:t>
    </dgm:pt>
    <dgm:pt modelId="{D65DA16A-B0EF-4DA8-91ED-EBB9E6D2BD74}" type="pres">
      <dgm:prSet presAssocID="{44EA733A-443B-4562-9D5A-CED174C2D6EF}" presName="spacer" presStyleCnt="0"/>
      <dgm:spPr/>
    </dgm:pt>
    <dgm:pt modelId="{C5E041B7-8065-455E-92CB-41E8D4B67E1A}" type="pres">
      <dgm:prSet presAssocID="{A7F870D6-7B9D-4ED3-B47F-D8F875C5EB5D}" presName="parentText" presStyleLbl="node1" presStyleIdx="3" presStyleCnt="4">
        <dgm:presLayoutVars>
          <dgm:chMax val="0"/>
          <dgm:bulletEnabled val="1"/>
        </dgm:presLayoutVars>
      </dgm:prSet>
      <dgm:spPr/>
      <dgm:t>
        <a:bodyPr/>
        <a:lstStyle/>
        <a:p>
          <a:endParaRPr lang="tr-TR"/>
        </a:p>
      </dgm:t>
    </dgm:pt>
  </dgm:ptLst>
  <dgm:cxnLst>
    <dgm:cxn modelId="{E403B832-2E7F-4689-9757-8C9D0269DF04}" type="presOf" srcId="{946D99C5-BD33-41B2-9093-08E8348EBACC}" destId="{06F4D96E-D229-4E46-92A5-8A3D1D943528}" srcOrd="0" destOrd="0" presId="urn:microsoft.com/office/officeart/2005/8/layout/vList2"/>
    <dgm:cxn modelId="{AD0102D6-01EA-41AB-80BB-E19E7C38FFAE}" srcId="{E7A2752D-17FA-4CCD-BA86-4EB67AE7310D}" destId="{946D99C5-BD33-41B2-9093-08E8348EBACC}" srcOrd="1" destOrd="0" parTransId="{FCC86C4C-73BF-434C-84A2-F47F5C52F48E}" sibTransId="{A572D42F-EF3F-4A33-82AD-876A80B0D173}"/>
    <dgm:cxn modelId="{5D27EFAC-D21C-478E-BB87-D284C61CC635}" type="presOf" srcId="{E7A2752D-17FA-4CCD-BA86-4EB67AE7310D}" destId="{7509F9D6-8318-4AE7-A71D-8607CCF88305}" srcOrd="0" destOrd="0" presId="urn:microsoft.com/office/officeart/2005/8/layout/vList2"/>
    <dgm:cxn modelId="{D32C58B5-4A7E-4ED0-97E1-97CF639CF9E2}" srcId="{E7A2752D-17FA-4CCD-BA86-4EB67AE7310D}" destId="{25C845DD-00D1-4E10-B245-F2B7ADC4DCCC}" srcOrd="0" destOrd="0" parTransId="{6A64ADC4-5A42-4580-88E2-CF05E207B23D}" sibTransId="{7260BC5E-C029-448B-8B9F-84AE939ADAB3}"/>
    <dgm:cxn modelId="{D7C63F8F-5B57-4C0F-85D3-79A8DC99AC9B}" srcId="{E7A2752D-17FA-4CCD-BA86-4EB67AE7310D}" destId="{D1F4E8A6-19D3-40CB-81BE-95E0CDBAF969}" srcOrd="2" destOrd="0" parTransId="{E37C7B39-7C80-4F5F-8339-6930FD91FCAC}" sibTransId="{44EA733A-443B-4562-9D5A-CED174C2D6EF}"/>
    <dgm:cxn modelId="{448A2808-782C-459C-9772-9224A14E142C}" srcId="{E7A2752D-17FA-4CCD-BA86-4EB67AE7310D}" destId="{A7F870D6-7B9D-4ED3-B47F-D8F875C5EB5D}" srcOrd="3" destOrd="0" parTransId="{2C8331E0-E793-42F1-8CD7-5C19EAAFDD37}" sibTransId="{4912D395-4F37-45CE-A83F-85C284314F4A}"/>
    <dgm:cxn modelId="{5023376C-8777-499D-876A-D2F0C52F0F31}" type="presOf" srcId="{A7F870D6-7B9D-4ED3-B47F-D8F875C5EB5D}" destId="{C5E041B7-8065-455E-92CB-41E8D4B67E1A}" srcOrd="0" destOrd="0" presId="urn:microsoft.com/office/officeart/2005/8/layout/vList2"/>
    <dgm:cxn modelId="{DF91DCA9-C237-41E4-B682-6DF259F74359}" type="presOf" srcId="{25C845DD-00D1-4E10-B245-F2B7ADC4DCCC}" destId="{B0D8B32F-3AAB-4C26-9AEF-94CAB1FF652C}" srcOrd="0" destOrd="0" presId="urn:microsoft.com/office/officeart/2005/8/layout/vList2"/>
    <dgm:cxn modelId="{E38F111D-F909-45D3-9C89-C6F0ADE0F2CA}" type="presOf" srcId="{D1F4E8A6-19D3-40CB-81BE-95E0CDBAF969}" destId="{2B9E292A-4638-495E-A1A4-6EA0865017CC}" srcOrd="0" destOrd="0" presId="urn:microsoft.com/office/officeart/2005/8/layout/vList2"/>
    <dgm:cxn modelId="{FBA29727-5008-42CF-A1A9-EFDB8F5D91FD}" type="presParOf" srcId="{7509F9D6-8318-4AE7-A71D-8607CCF88305}" destId="{B0D8B32F-3AAB-4C26-9AEF-94CAB1FF652C}" srcOrd="0" destOrd="0" presId="urn:microsoft.com/office/officeart/2005/8/layout/vList2"/>
    <dgm:cxn modelId="{25A941A5-411F-497B-BF77-C033748F7207}" type="presParOf" srcId="{7509F9D6-8318-4AE7-A71D-8607CCF88305}" destId="{897B21D3-6272-4BDB-9799-7A8202BA41AF}" srcOrd="1" destOrd="0" presId="urn:microsoft.com/office/officeart/2005/8/layout/vList2"/>
    <dgm:cxn modelId="{FFC17D5E-A427-40CD-8E06-64BE38BB1066}" type="presParOf" srcId="{7509F9D6-8318-4AE7-A71D-8607CCF88305}" destId="{06F4D96E-D229-4E46-92A5-8A3D1D943528}" srcOrd="2" destOrd="0" presId="urn:microsoft.com/office/officeart/2005/8/layout/vList2"/>
    <dgm:cxn modelId="{17D2103B-BBB6-4483-830E-7B376EC8EAA1}" type="presParOf" srcId="{7509F9D6-8318-4AE7-A71D-8607CCF88305}" destId="{B58B2514-81AD-4FA5-95C4-0980B03D8E9E}" srcOrd="3" destOrd="0" presId="urn:microsoft.com/office/officeart/2005/8/layout/vList2"/>
    <dgm:cxn modelId="{4B095434-BCCC-4AB6-A4D9-4B5D37554A8F}" type="presParOf" srcId="{7509F9D6-8318-4AE7-A71D-8607CCF88305}" destId="{2B9E292A-4638-495E-A1A4-6EA0865017CC}" srcOrd="4" destOrd="0" presId="urn:microsoft.com/office/officeart/2005/8/layout/vList2"/>
    <dgm:cxn modelId="{D0C9A028-CE05-453F-830C-B5F3F235C1DB}" type="presParOf" srcId="{7509F9D6-8318-4AE7-A71D-8607CCF88305}" destId="{D65DA16A-B0EF-4DA8-91ED-EBB9E6D2BD74}" srcOrd="5" destOrd="0" presId="urn:microsoft.com/office/officeart/2005/8/layout/vList2"/>
    <dgm:cxn modelId="{522979A1-E644-4E30-A465-573994A91C03}" type="presParOf" srcId="{7509F9D6-8318-4AE7-A71D-8607CCF88305}" destId="{C5E041B7-8065-455E-92CB-41E8D4B67E1A}" srcOrd="6" destOrd="0" presId="urn:microsoft.com/office/officeart/2005/8/layout/vList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FCBF29-4CB9-4371-855A-E66AFF7171E0}">
      <dsp:nvSpPr>
        <dsp:cNvPr id="0" name=""/>
        <dsp:cNvSpPr/>
      </dsp:nvSpPr>
      <dsp:spPr>
        <a:xfrm>
          <a:off x="2439842" y="214300"/>
          <a:ext cx="3393834" cy="1215234"/>
        </a:xfrm>
        <a:prstGeom prst="roundRect">
          <a:avLst>
            <a:gd name="adj" fmla="val 10000"/>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baseline="0" dirty="0" smtClean="0">
              <a:solidFill>
                <a:schemeClr val="tx1"/>
              </a:solidFill>
            </a:rPr>
            <a:t>213 SAYILI VERGİ USUL KANUNU KAPSAMINA GİREN VERGİLER VE VERGİ CEZALARI</a:t>
          </a:r>
          <a:r>
            <a:rPr lang="tr-TR" sz="1600" b="0" kern="1200" baseline="0" dirty="0" smtClean="0">
              <a:solidFill>
                <a:schemeClr val="tx1"/>
              </a:solidFill>
            </a:rPr>
            <a:t>;******</a:t>
          </a:r>
          <a:endParaRPr lang="tr-TR" sz="1600" b="0" kern="1200" baseline="0" dirty="0">
            <a:solidFill>
              <a:schemeClr val="tx1"/>
            </a:solidFill>
          </a:endParaRPr>
        </a:p>
      </dsp:txBody>
      <dsp:txXfrm>
        <a:off x="2439842" y="214300"/>
        <a:ext cx="3393834" cy="1215234"/>
      </dsp:txXfrm>
    </dsp:sp>
    <dsp:sp modelId="{A4514BBD-4006-417D-8199-0F14D615383B}">
      <dsp:nvSpPr>
        <dsp:cNvPr id="0" name=""/>
        <dsp:cNvSpPr/>
      </dsp:nvSpPr>
      <dsp:spPr>
        <a:xfrm>
          <a:off x="319941" y="1621507"/>
          <a:ext cx="1541946" cy="2269135"/>
        </a:xfrm>
        <a:prstGeom prst="roundRect">
          <a:avLst>
            <a:gd name="adj" fmla="val 10000"/>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baseline="0" dirty="0" smtClean="0">
              <a:solidFill>
                <a:schemeClr val="tx1"/>
              </a:solidFill>
            </a:rPr>
            <a:t>30.04.2014 tarihinden </a:t>
          </a:r>
          <a:r>
            <a:rPr lang="tr-TR" sz="1600" b="1" kern="1200" dirty="0" smtClean="0">
              <a:solidFill>
                <a:srgbClr val="FF0000"/>
              </a:solidFill>
            </a:rPr>
            <a:t>önceki dönemler</a:t>
          </a:r>
          <a:endParaRPr lang="tr-TR" sz="1600" kern="1200" dirty="0"/>
        </a:p>
      </dsp:txBody>
      <dsp:txXfrm>
        <a:off x="319941" y="1621507"/>
        <a:ext cx="1541946" cy="2269135"/>
      </dsp:txXfrm>
    </dsp:sp>
    <dsp:sp modelId="{51CE5EB4-6F8F-44B2-955B-222E3BB62817}">
      <dsp:nvSpPr>
        <dsp:cNvPr id="0" name=""/>
        <dsp:cNvSpPr/>
      </dsp:nvSpPr>
      <dsp:spPr>
        <a:xfrm>
          <a:off x="2160248" y="1725111"/>
          <a:ext cx="1707505" cy="2082497"/>
        </a:xfrm>
        <a:prstGeom prst="roundRect">
          <a:avLst>
            <a:gd name="adj" fmla="val 10000"/>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baseline="0" dirty="0" smtClean="0">
              <a:solidFill>
                <a:schemeClr val="tx1"/>
              </a:solidFill>
            </a:rPr>
            <a:t>Beyana dayanan vergilerde </a:t>
          </a:r>
          <a:r>
            <a:rPr lang="tr-TR" sz="1600" b="1" kern="1200" dirty="0" smtClean="0">
              <a:solidFill>
                <a:srgbClr val="FF0000"/>
              </a:solidFill>
            </a:rPr>
            <a:t>30.04.2014</a:t>
          </a:r>
          <a:r>
            <a:rPr lang="tr-TR" sz="1600" b="1" kern="1200" dirty="0" smtClean="0"/>
            <a:t> </a:t>
          </a:r>
          <a:r>
            <a:rPr lang="tr-TR" sz="1600" b="1" kern="1200" baseline="0" dirty="0" smtClean="0">
              <a:solidFill>
                <a:schemeClr val="tx1"/>
              </a:solidFill>
            </a:rPr>
            <a:t>tarihine kadar verilmesi gereken </a:t>
          </a:r>
          <a:r>
            <a:rPr lang="tr-TR" sz="1600" b="1" kern="1200" dirty="0" smtClean="0">
              <a:solidFill>
                <a:srgbClr val="FF0000"/>
              </a:solidFill>
            </a:rPr>
            <a:t>beyannameler </a:t>
          </a:r>
          <a:endParaRPr lang="tr-TR" sz="1600" kern="1200" dirty="0">
            <a:solidFill>
              <a:srgbClr val="FF0000"/>
            </a:solidFill>
          </a:endParaRPr>
        </a:p>
      </dsp:txBody>
      <dsp:txXfrm>
        <a:off x="2160248" y="1725111"/>
        <a:ext cx="1707505" cy="2082497"/>
      </dsp:txXfrm>
    </dsp:sp>
    <dsp:sp modelId="{2F3137F4-7E9C-4CFC-83A6-850A58C32004}">
      <dsp:nvSpPr>
        <dsp:cNvPr id="0" name=""/>
        <dsp:cNvSpPr/>
      </dsp:nvSpPr>
      <dsp:spPr>
        <a:xfrm>
          <a:off x="4080796" y="1667958"/>
          <a:ext cx="1656018" cy="2153914"/>
        </a:xfrm>
        <a:prstGeom prst="roundRect">
          <a:avLst>
            <a:gd name="adj" fmla="val 10000"/>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baseline="0" dirty="0" smtClean="0">
              <a:solidFill>
                <a:schemeClr val="tx1"/>
              </a:solidFill>
            </a:rPr>
            <a:t>20</a:t>
          </a:r>
          <a:r>
            <a:rPr lang="tr-TR" sz="1600" b="1" i="1" kern="1200" baseline="0" dirty="0" smtClean="0">
              <a:solidFill>
                <a:schemeClr val="tx1"/>
              </a:solidFill>
            </a:rPr>
            <a:t>14 </a:t>
          </a:r>
          <a:r>
            <a:rPr lang="tr-TR" sz="1600" b="1" kern="1200" baseline="0" dirty="0" smtClean="0">
              <a:solidFill>
                <a:schemeClr val="tx1"/>
              </a:solidFill>
            </a:rPr>
            <a:t>yılına ilişkin </a:t>
          </a:r>
          <a:r>
            <a:rPr lang="tr-TR" sz="1600" b="1" kern="1200" dirty="0" smtClean="0">
              <a:solidFill>
                <a:srgbClr val="FF0000"/>
              </a:solidFill>
            </a:rPr>
            <a:t>30.04.2014 tarihinden önce tahakkuk eden </a:t>
          </a:r>
          <a:r>
            <a:rPr lang="tr-TR" sz="1600" b="1" kern="1200" baseline="0" dirty="0" smtClean="0">
              <a:solidFill>
                <a:schemeClr val="tx1"/>
              </a:solidFill>
            </a:rPr>
            <a:t>motorlu taşıtlar vergisi gibi vergi alacakları</a:t>
          </a:r>
          <a:endParaRPr lang="tr-TR" sz="1600" kern="1200" baseline="0" dirty="0">
            <a:solidFill>
              <a:schemeClr val="tx1"/>
            </a:solidFill>
          </a:endParaRPr>
        </a:p>
      </dsp:txBody>
      <dsp:txXfrm>
        <a:off x="4080796" y="1667958"/>
        <a:ext cx="1656018" cy="2153914"/>
      </dsp:txXfrm>
    </dsp:sp>
    <dsp:sp modelId="{BD250352-6819-404A-8A41-74B678F00E17}">
      <dsp:nvSpPr>
        <dsp:cNvPr id="0" name=""/>
        <dsp:cNvSpPr/>
      </dsp:nvSpPr>
      <dsp:spPr>
        <a:xfrm>
          <a:off x="6048026" y="1667958"/>
          <a:ext cx="1757735" cy="2151670"/>
        </a:xfrm>
        <a:prstGeom prst="roundRect">
          <a:avLst>
            <a:gd name="adj" fmla="val 10000"/>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tr-TR" sz="1600" b="1" kern="1200" dirty="0" smtClean="0">
              <a:solidFill>
                <a:srgbClr val="FF0000"/>
              </a:solidFill>
            </a:rPr>
            <a:t>30.04.2014 tarihinden önce yapılan tespitlere </a:t>
          </a:r>
          <a:r>
            <a:rPr lang="tr-TR" sz="1600" b="1" kern="1200" baseline="0" dirty="0" smtClean="0">
              <a:solidFill>
                <a:schemeClr val="tx1"/>
              </a:solidFill>
            </a:rPr>
            <a:t>ilişkin vergi aslına bağlı olmayan </a:t>
          </a:r>
          <a:r>
            <a:rPr lang="tr-TR" sz="1600" b="1" kern="1200" dirty="0" smtClean="0">
              <a:solidFill>
                <a:srgbClr val="FF0000"/>
              </a:solidFill>
            </a:rPr>
            <a:t>usulsüzlük ve özel usulsüzlük cezaları</a:t>
          </a:r>
          <a:endParaRPr lang="tr-TR" sz="1600" kern="1200" dirty="0"/>
        </a:p>
      </dsp:txBody>
      <dsp:txXfrm>
        <a:off x="6048026" y="1667958"/>
        <a:ext cx="1757735" cy="215167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A416B9-F871-4510-934E-3EC89BB31F17}">
      <dsp:nvSpPr>
        <dsp:cNvPr id="0" name=""/>
        <dsp:cNvSpPr/>
      </dsp:nvSpPr>
      <dsp:spPr>
        <a:xfrm>
          <a:off x="0" y="126878"/>
          <a:ext cx="8136904" cy="121680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kern="1200" dirty="0" smtClean="0">
              <a:solidFill>
                <a:schemeClr val="tx1"/>
              </a:solidFill>
            </a:rPr>
            <a:t>Kanun kapsamında ödenecek alacaklara, Kanunun yayımı tarihinden sonra faiz vb. adlarla herhangi bir </a:t>
          </a:r>
          <a:r>
            <a:rPr lang="tr-TR" sz="2000" b="1" u="none" kern="1200" dirty="0" err="1" smtClean="0">
              <a:solidFill>
                <a:schemeClr val="tx1"/>
              </a:solidFill>
            </a:rPr>
            <a:t>fer’i</a:t>
          </a:r>
          <a:r>
            <a:rPr lang="tr-TR" sz="2000" b="1" u="none" kern="1200" dirty="0" smtClean="0">
              <a:solidFill>
                <a:schemeClr val="tx1"/>
              </a:solidFill>
            </a:rPr>
            <a:t> amme alacağı hesaplanmayacaktır.</a:t>
          </a:r>
          <a:endParaRPr lang="tr-TR" sz="2000" u="none" kern="1200" dirty="0">
            <a:solidFill>
              <a:schemeClr val="tx1"/>
            </a:solidFill>
          </a:endParaRPr>
        </a:p>
      </dsp:txBody>
      <dsp:txXfrm>
        <a:off x="0" y="126878"/>
        <a:ext cx="8136904" cy="1216800"/>
      </dsp:txXfrm>
    </dsp:sp>
    <dsp:sp modelId="{3C913EC8-CA21-4AF5-A852-ED73870FDACA}">
      <dsp:nvSpPr>
        <dsp:cNvPr id="0" name=""/>
        <dsp:cNvSpPr/>
      </dsp:nvSpPr>
      <dsp:spPr>
        <a:xfrm>
          <a:off x="0" y="1401278"/>
          <a:ext cx="8136904" cy="1216800"/>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kern="1200" dirty="0" smtClean="0">
              <a:solidFill>
                <a:schemeClr val="tx1"/>
              </a:solidFill>
            </a:rPr>
            <a:t>Kanun kapsamında ödenen alacaklar için tatbik edilmiş olan </a:t>
          </a:r>
          <a:r>
            <a:rPr lang="tr-TR" sz="2000" b="1" u="none" kern="1200" dirty="0" smtClean="0">
              <a:solidFill>
                <a:schemeClr val="tx1"/>
              </a:solidFill>
            </a:rPr>
            <a:t>hacizler yapılan </a:t>
          </a:r>
          <a:r>
            <a:rPr lang="tr-TR" sz="2000" b="1" kern="1200" dirty="0" smtClean="0">
              <a:solidFill>
                <a:schemeClr val="tx1"/>
              </a:solidFill>
            </a:rPr>
            <a:t>ödemeler nispetinde kaldırılacaktır.</a:t>
          </a:r>
          <a:endParaRPr lang="tr-TR" sz="2000" kern="1200" dirty="0">
            <a:solidFill>
              <a:schemeClr val="tx1"/>
            </a:solidFill>
          </a:endParaRPr>
        </a:p>
      </dsp:txBody>
      <dsp:txXfrm>
        <a:off x="0" y="1401278"/>
        <a:ext cx="8136904" cy="1216800"/>
      </dsp:txXfrm>
    </dsp:sp>
    <dsp:sp modelId="{B5A8B6DF-C6FA-4D34-8487-91144D970961}">
      <dsp:nvSpPr>
        <dsp:cNvPr id="0" name=""/>
        <dsp:cNvSpPr/>
      </dsp:nvSpPr>
      <dsp:spPr>
        <a:xfrm>
          <a:off x="0" y="2664073"/>
          <a:ext cx="8136904" cy="121680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kern="1200" dirty="0" smtClean="0">
              <a:solidFill>
                <a:schemeClr val="tx1"/>
              </a:solidFill>
            </a:rPr>
            <a:t>Kanun kapsamına giren alacaklara karşılık bu Kanunun yayımlandığı tarihten önce </a:t>
          </a:r>
          <a:r>
            <a:rPr lang="tr-TR" sz="2000" b="1" u="none" kern="1200" dirty="0" smtClean="0">
              <a:solidFill>
                <a:schemeClr val="tx1"/>
              </a:solidFill>
            </a:rPr>
            <a:t>tahsil edilmiş olan tutarlar iade edilmeyecektir.</a:t>
          </a:r>
          <a:endParaRPr lang="tr-TR" sz="2000" u="none" kern="1200" dirty="0">
            <a:solidFill>
              <a:schemeClr val="tx1"/>
            </a:solidFill>
          </a:endParaRPr>
        </a:p>
      </dsp:txBody>
      <dsp:txXfrm>
        <a:off x="0" y="2664073"/>
        <a:ext cx="8136904" cy="1216800"/>
      </dsp:txXfrm>
    </dsp:sp>
    <dsp:sp modelId="{5953EC6D-D153-48CF-BF76-1D86FA8353D1}">
      <dsp:nvSpPr>
        <dsp:cNvPr id="0" name=""/>
        <dsp:cNvSpPr/>
      </dsp:nvSpPr>
      <dsp:spPr>
        <a:xfrm>
          <a:off x="0" y="3950078"/>
          <a:ext cx="8136904" cy="1216800"/>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kern="1200" dirty="0" smtClean="0">
              <a:solidFill>
                <a:schemeClr val="tx1"/>
              </a:solidFill>
            </a:rPr>
            <a:t>Kanun kapsamında borçlarını yapılandıran MTV mükelleflerine bu Kanun hükümlerinin ihlal edilmemesi şartıyla taksitlendirme süresi sonuna kadar </a:t>
          </a:r>
          <a:r>
            <a:rPr lang="tr-TR" sz="2000" b="1" u="none" kern="1200" dirty="0" smtClean="0">
              <a:solidFill>
                <a:schemeClr val="tx1"/>
              </a:solidFill>
            </a:rPr>
            <a:t>fenni muayene izni verilmektedir.</a:t>
          </a:r>
          <a:endParaRPr lang="tr-TR" sz="2000" u="none" kern="1200" dirty="0">
            <a:solidFill>
              <a:schemeClr val="tx1"/>
            </a:solidFill>
          </a:endParaRPr>
        </a:p>
      </dsp:txBody>
      <dsp:txXfrm>
        <a:off x="0" y="3950078"/>
        <a:ext cx="8136904" cy="121680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0723A63-D902-4946-A285-AD9EFD937333}">
      <dsp:nvSpPr>
        <dsp:cNvPr id="0" name=""/>
        <dsp:cNvSpPr/>
      </dsp:nvSpPr>
      <dsp:spPr>
        <a:xfrm>
          <a:off x="0" y="216028"/>
          <a:ext cx="8136904" cy="1155960"/>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1" u="none" kern="1200" dirty="0" smtClean="0">
              <a:solidFill>
                <a:schemeClr val="tx1"/>
              </a:solidFill>
            </a:rPr>
            <a:t>Madde hükmünden yararlanmanın bir diğer şartı, kesinleşmiş alacaklar için açılmış davalardan (ödeme emri, haciz, </a:t>
          </a:r>
          <a:r>
            <a:rPr lang="tr-TR" sz="1900" b="1" u="none" kern="1200" dirty="0" err="1" smtClean="0">
              <a:solidFill>
                <a:schemeClr val="tx1"/>
              </a:solidFill>
            </a:rPr>
            <a:t>v.b</a:t>
          </a:r>
          <a:r>
            <a:rPr lang="tr-TR" sz="1900" b="1" u="none" kern="1200" dirty="0" smtClean="0">
              <a:solidFill>
                <a:schemeClr val="tx1"/>
              </a:solidFill>
            </a:rPr>
            <a:t>.) vazgeçilmesidir.</a:t>
          </a:r>
          <a:endParaRPr lang="tr-TR" sz="1900" u="none" kern="1200" dirty="0">
            <a:solidFill>
              <a:schemeClr val="tx1"/>
            </a:solidFill>
          </a:endParaRPr>
        </a:p>
      </dsp:txBody>
      <dsp:txXfrm>
        <a:off x="0" y="216028"/>
        <a:ext cx="8136904" cy="1155960"/>
      </dsp:txXfrm>
    </dsp:sp>
    <dsp:sp modelId="{17F6728E-5981-4B73-8C4C-F367C38D5D78}">
      <dsp:nvSpPr>
        <dsp:cNvPr id="0" name=""/>
        <dsp:cNvSpPr/>
      </dsp:nvSpPr>
      <dsp:spPr>
        <a:xfrm>
          <a:off x="0" y="1245596"/>
          <a:ext cx="8136904" cy="115596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1" u="none" kern="1200" dirty="0" smtClean="0">
              <a:solidFill>
                <a:schemeClr val="tx1"/>
              </a:solidFill>
            </a:rPr>
            <a:t>Dava açmamaya ve davalardan vazgeçmeye ilişkin dilekçeler başvuru sırasında ilgili vergi dairesine/ belediyeye verilecektir.</a:t>
          </a:r>
          <a:endParaRPr lang="tr-TR" sz="1900" u="none" kern="1200" dirty="0">
            <a:solidFill>
              <a:schemeClr val="tx1"/>
            </a:solidFill>
          </a:endParaRPr>
        </a:p>
      </dsp:txBody>
      <dsp:txXfrm>
        <a:off x="0" y="1245596"/>
        <a:ext cx="8136904" cy="1155960"/>
      </dsp:txXfrm>
    </dsp:sp>
    <dsp:sp modelId="{F79E7740-4E78-46C1-ACAC-2C21FE2721C9}">
      <dsp:nvSpPr>
        <dsp:cNvPr id="0" name=""/>
        <dsp:cNvSpPr/>
      </dsp:nvSpPr>
      <dsp:spPr>
        <a:xfrm>
          <a:off x="0" y="2456276"/>
          <a:ext cx="8136904" cy="1155960"/>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b="1" u="none" kern="1200" dirty="0" smtClean="0">
              <a:solidFill>
                <a:schemeClr val="tx1"/>
              </a:solidFill>
            </a:rPr>
            <a:t>Kanunun yayımlandığı tarihten sonra tebliğ edilen kararlar ile ilgili işlem yapılmayacak, karşılıklı olarak yargılama giderleri ve vekalet ücretleri talep edilmeyecektir.</a:t>
          </a:r>
          <a:endParaRPr lang="tr-TR" sz="1900" u="none" kern="1200" dirty="0">
            <a:solidFill>
              <a:schemeClr val="tx1"/>
            </a:solidFill>
          </a:endParaRPr>
        </a:p>
      </dsp:txBody>
      <dsp:txXfrm>
        <a:off x="0" y="2456276"/>
        <a:ext cx="8136904" cy="115596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6E02CD9-AB18-4E14-910F-D7E3A42BC4E0}">
      <dsp:nvSpPr>
        <dsp:cNvPr id="0" name=""/>
        <dsp:cNvSpPr/>
      </dsp:nvSpPr>
      <dsp:spPr>
        <a:xfrm>
          <a:off x="0" y="0"/>
          <a:ext cx="8208912" cy="2614344"/>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just" defTabSz="666750" rtl="0">
            <a:lnSpc>
              <a:spcPct val="90000"/>
            </a:lnSpc>
            <a:spcBef>
              <a:spcPct val="0"/>
            </a:spcBef>
            <a:spcAft>
              <a:spcPct val="35000"/>
            </a:spcAft>
          </a:pPr>
          <a:r>
            <a:rPr lang="tr-TR" sz="1500" b="1" kern="1200" dirty="0" smtClean="0">
              <a:solidFill>
                <a:schemeClr val="tx1"/>
              </a:solidFill>
            </a:rPr>
            <a:t>	</a:t>
          </a:r>
          <a:r>
            <a:rPr lang="tr-TR" sz="1600" b="1" u="none" kern="1200" dirty="0" smtClean="0">
              <a:solidFill>
                <a:schemeClr val="tx1"/>
              </a:solidFill>
            </a:rPr>
            <a:t>6552 sayılı Kanunun geçici 2 </a:t>
          </a:r>
          <a:r>
            <a:rPr lang="tr-TR" sz="1600" b="1" u="none" kern="1200" dirty="0" err="1" smtClean="0">
              <a:solidFill>
                <a:schemeClr val="tx1"/>
              </a:solidFill>
            </a:rPr>
            <a:t>nci</a:t>
          </a:r>
          <a:r>
            <a:rPr lang="tr-TR" sz="1600" b="1" u="none" kern="1200" dirty="0" smtClean="0">
              <a:solidFill>
                <a:schemeClr val="tx1"/>
              </a:solidFill>
            </a:rPr>
            <a:t> maddesinde yapılan düzenleme kapsamında, 6360 sayılı Kanuna istinaden tüzel kişiliği sona eren il özel idareleri, belediyeler, köyler ve mahalli idareler birlikleri ile büyükşehir belediyesine dönüşen il belediyeleri ve büyükşehir ilçe belediyesine dönüşen ilçe belediyelerinin; il özel idareleri, büyükşehir ve büyükşehir ilçe belediyeleri ile su ve kanalizasyon idarelerine veya birleşme/katılma yoluyla belediyelere devredilen borçlarından; 5779 sayılı Kanun kapsamında genel bütçe vergi gelirleri tahsilat toplamı üzerinden pay ayrılması suretiyle tahsil edilenlerinin, 6552 sayılı Kanun Kanunun 73 üncü maddesi kapsamında yapılandırılmamasına özen gösterilecektir.</a:t>
          </a:r>
          <a:endParaRPr lang="tr-TR" sz="1600" b="1" u="none" kern="1200" dirty="0">
            <a:solidFill>
              <a:schemeClr val="tx1"/>
            </a:solidFill>
          </a:endParaRPr>
        </a:p>
      </dsp:txBody>
      <dsp:txXfrm>
        <a:off x="0" y="0"/>
        <a:ext cx="8208912" cy="2614344"/>
      </dsp:txXfrm>
    </dsp:sp>
    <dsp:sp modelId="{3811D303-1F2F-4E19-83DE-F8E5E1A65293}">
      <dsp:nvSpPr>
        <dsp:cNvPr id="0" name=""/>
        <dsp:cNvSpPr/>
      </dsp:nvSpPr>
      <dsp:spPr>
        <a:xfrm>
          <a:off x="0" y="3238866"/>
          <a:ext cx="8208912" cy="1729685"/>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just" defTabSz="222250" rtl="0">
            <a:lnSpc>
              <a:spcPct val="90000"/>
            </a:lnSpc>
            <a:spcBef>
              <a:spcPct val="0"/>
            </a:spcBef>
            <a:spcAft>
              <a:spcPct val="35000"/>
            </a:spcAft>
          </a:pPr>
          <a:r>
            <a:rPr lang="tr-TR" sz="500" b="1" kern="1200" dirty="0" smtClean="0">
              <a:solidFill>
                <a:schemeClr val="tx1"/>
              </a:solidFill>
            </a:rPr>
            <a:t>	</a:t>
          </a:r>
          <a:r>
            <a:rPr lang="tr-TR" sz="1600" b="1" u="none" kern="1200" dirty="0" smtClean="0">
              <a:solidFill>
                <a:schemeClr val="tx1"/>
              </a:solidFill>
            </a:rPr>
            <a:t>Ancak, 6360 sayılı Kanun kapsamında kendisine borç devredilen ve 5779 sayılı Kanun kapsamında genel bütçe vergi gelirleri tahsilat toplamı üzerinden pay ayrılmayan kamu idareleri, devraldıkları ve 6552 sayılı Kanunun 73 üncü maddesi kapsamında olan borçları için bu maddeden yararlanabileceklerdir.</a:t>
          </a:r>
          <a:endParaRPr lang="tr-TR" sz="1600" b="1" u="none" kern="1200" dirty="0">
            <a:solidFill>
              <a:schemeClr val="tx1"/>
            </a:solidFill>
          </a:endParaRPr>
        </a:p>
      </dsp:txBody>
      <dsp:txXfrm>
        <a:off x="0" y="3238866"/>
        <a:ext cx="8208912" cy="1729685"/>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A416B9-F871-4510-934E-3EC89BB31F17}">
      <dsp:nvSpPr>
        <dsp:cNvPr id="0" name=""/>
        <dsp:cNvSpPr/>
      </dsp:nvSpPr>
      <dsp:spPr>
        <a:xfrm>
          <a:off x="0" y="405744"/>
          <a:ext cx="8136904" cy="234911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just" defTabSz="933450" rtl="0">
            <a:lnSpc>
              <a:spcPct val="90000"/>
            </a:lnSpc>
            <a:spcBef>
              <a:spcPct val="0"/>
            </a:spcBef>
            <a:spcAft>
              <a:spcPct val="35000"/>
            </a:spcAft>
          </a:pPr>
          <a:r>
            <a:rPr lang="tr-TR" sz="2100" b="1" u="none" kern="1200" dirty="0" smtClean="0">
              <a:solidFill>
                <a:schemeClr val="tx1"/>
              </a:solidFill>
            </a:rPr>
            <a:t>Kurumlar vergisi mükelleflerine, kayıtlarda yer aldığı halde işletmede bulunmayan </a:t>
          </a:r>
          <a:r>
            <a:rPr lang="tr-TR" sz="2100" b="1" u="none" kern="1200" dirty="0" smtClean="0">
              <a:solidFill>
                <a:srgbClr val="FF0000"/>
              </a:solidFill>
            </a:rPr>
            <a:t>kasa mevcudu </a:t>
          </a:r>
          <a:r>
            <a:rPr lang="tr-TR" sz="2100" b="1" u="none" kern="1200" dirty="0" smtClean="0">
              <a:solidFill>
                <a:schemeClr val="tx1"/>
              </a:solidFill>
            </a:rPr>
            <a:t>ve </a:t>
          </a:r>
          <a:r>
            <a:rPr lang="tr-TR" sz="2100" b="1" u="none" kern="1200" dirty="0" smtClean="0">
              <a:solidFill>
                <a:srgbClr val="FF0000"/>
              </a:solidFill>
            </a:rPr>
            <a:t>ortaklardan alacaklarını </a:t>
          </a:r>
          <a:r>
            <a:rPr lang="tr-TR" sz="2100" b="1" u="none" kern="1200" dirty="0" smtClean="0">
              <a:solidFill>
                <a:schemeClr val="tx1"/>
              </a:solidFill>
            </a:rPr>
            <a:t>gerçek duruma uygun hale getirme imkanı verilmektedir.</a:t>
          </a:r>
          <a:endParaRPr lang="tr-TR" sz="2100" b="1" u="none" kern="1200" dirty="0">
            <a:solidFill>
              <a:schemeClr val="tx1"/>
            </a:solidFill>
          </a:endParaRPr>
        </a:p>
      </dsp:txBody>
      <dsp:txXfrm>
        <a:off x="0" y="405744"/>
        <a:ext cx="8136904" cy="2349110"/>
      </dsp:txXfrm>
    </dsp:sp>
    <dsp:sp modelId="{3C913EC8-CA21-4AF5-A852-ED73870FDACA}">
      <dsp:nvSpPr>
        <dsp:cNvPr id="0" name=""/>
        <dsp:cNvSpPr/>
      </dsp:nvSpPr>
      <dsp:spPr>
        <a:xfrm>
          <a:off x="0" y="2829734"/>
          <a:ext cx="8136904" cy="2058278"/>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just" defTabSz="933450" rtl="0">
            <a:lnSpc>
              <a:spcPct val="90000"/>
            </a:lnSpc>
            <a:spcBef>
              <a:spcPct val="0"/>
            </a:spcBef>
            <a:spcAft>
              <a:spcPct val="35000"/>
            </a:spcAft>
          </a:pPr>
          <a:r>
            <a:rPr lang="tr-TR" sz="2100" b="1" u="none" kern="1200" dirty="0" smtClean="0">
              <a:solidFill>
                <a:schemeClr val="tx1"/>
              </a:solidFill>
            </a:rPr>
            <a:t>Bilanço esasına tabi kurumlar vergisi mükellefleri </a:t>
          </a:r>
          <a:r>
            <a:rPr lang="tr-TR" sz="2100" b="1" u="none" kern="1200" dirty="0" smtClean="0">
              <a:solidFill>
                <a:srgbClr val="FF0000"/>
              </a:solidFill>
            </a:rPr>
            <a:t>31/12/2013</a:t>
          </a:r>
          <a:r>
            <a:rPr lang="tr-TR" sz="2100" b="1" u="none" kern="1200" dirty="0" smtClean="0">
              <a:solidFill>
                <a:schemeClr val="tx1"/>
              </a:solidFill>
            </a:rPr>
            <a:t> tarihi itibarıyla bilançolarında görülmekle birlikte işletmelerinde bulunmayan kasa mevcutlarını ve ortaklardan alacaklar/ortaklara borçlar hesapları arasındaki net alacak tutarını düzeltebilecektir.</a:t>
          </a:r>
          <a:endParaRPr lang="tr-TR" sz="2100" b="1" u="none" kern="1200" dirty="0">
            <a:solidFill>
              <a:schemeClr val="tx1"/>
            </a:solidFill>
          </a:endParaRPr>
        </a:p>
      </dsp:txBody>
      <dsp:txXfrm>
        <a:off x="0" y="2829734"/>
        <a:ext cx="8136904" cy="2058278"/>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913EC8-CA21-4AF5-A852-ED73870FDACA}">
      <dsp:nvSpPr>
        <dsp:cNvPr id="0" name=""/>
        <dsp:cNvSpPr/>
      </dsp:nvSpPr>
      <dsp:spPr>
        <a:xfrm>
          <a:off x="0" y="0"/>
          <a:ext cx="8136904" cy="1483729"/>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tr-TR" sz="1600" b="1" u="none" kern="1200" dirty="0" smtClean="0">
              <a:solidFill>
                <a:schemeClr val="tx1"/>
              </a:solidFill>
            </a:rPr>
            <a:t>Düzeltilen tutarlar için 31/12/2014 tarihine kadar bağlı olunan vergi dairelerine beyanda bulunulacaktır.</a:t>
          </a:r>
          <a:endParaRPr lang="tr-TR" sz="1600" b="1" u="none" kern="1200" dirty="0">
            <a:solidFill>
              <a:schemeClr val="tx1"/>
            </a:solidFill>
          </a:endParaRPr>
        </a:p>
      </dsp:txBody>
      <dsp:txXfrm>
        <a:off x="0" y="0"/>
        <a:ext cx="8136904" cy="1483729"/>
      </dsp:txXfrm>
    </dsp:sp>
    <dsp:sp modelId="{B5A8B6DF-C6FA-4D34-8487-91144D970961}">
      <dsp:nvSpPr>
        <dsp:cNvPr id="0" name=""/>
        <dsp:cNvSpPr/>
      </dsp:nvSpPr>
      <dsp:spPr>
        <a:xfrm>
          <a:off x="0" y="2516199"/>
          <a:ext cx="8136904" cy="1115652"/>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tr-TR" sz="1600" b="1" u="none" kern="1200" dirty="0" smtClean="0">
              <a:solidFill>
                <a:schemeClr val="tx1"/>
              </a:solidFill>
            </a:rPr>
            <a:t>Ödenen vergiler gelir veya kurumlar vergisinden mahsup edilmeyecek ve kurumlar vergisi matrahının tespitinde gider olarak dikkate alınmayacaktır.</a:t>
          </a:r>
          <a:endParaRPr lang="tr-TR" sz="1600" b="1" u="none" kern="1200" dirty="0">
            <a:solidFill>
              <a:schemeClr val="tx1"/>
            </a:solidFill>
          </a:endParaRPr>
        </a:p>
      </dsp:txBody>
      <dsp:txXfrm>
        <a:off x="0" y="2516199"/>
        <a:ext cx="8136904" cy="1115652"/>
      </dsp:txXfrm>
    </dsp:sp>
    <dsp:sp modelId="{5953EC6D-D153-48CF-BF76-1D86FA8353D1}">
      <dsp:nvSpPr>
        <dsp:cNvPr id="0" name=""/>
        <dsp:cNvSpPr/>
      </dsp:nvSpPr>
      <dsp:spPr>
        <a:xfrm>
          <a:off x="0" y="3747052"/>
          <a:ext cx="8136904" cy="1317504"/>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rtl="0">
            <a:lnSpc>
              <a:spcPct val="90000"/>
            </a:lnSpc>
            <a:spcBef>
              <a:spcPct val="0"/>
            </a:spcBef>
            <a:spcAft>
              <a:spcPct val="35000"/>
            </a:spcAft>
          </a:pPr>
          <a:r>
            <a:rPr lang="tr-TR" sz="1600" b="1" u="none" kern="1200" dirty="0" smtClean="0">
              <a:solidFill>
                <a:schemeClr val="tx1"/>
              </a:solidFill>
            </a:rPr>
            <a:t>Yapılan bu beyan nedeniyle, 2014 yılı için verilen geçici vergi beyannamelerinde yapılacak düzeltme işlemlerinde herhangi bir ceza ve faiz talep edilmeyecektir.</a:t>
          </a:r>
          <a:endParaRPr lang="tr-TR" sz="1600" b="1" u="none" kern="1200" dirty="0">
            <a:solidFill>
              <a:schemeClr val="tx1"/>
            </a:solidFill>
          </a:endParaRPr>
        </a:p>
      </dsp:txBody>
      <dsp:txXfrm>
        <a:off x="0" y="3747052"/>
        <a:ext cx="8136904" cy="1317504"/>
      </dsp:txXfrm>
    </dsp:sp>
    <dsp:sp modelId="{7EA4E2A1-1E37-4B67-9A19-E7428A48F484}">
      <dsp:nvSpPr>
        <dsp:cNvPr id="0" name=""/>
        <dsp:cNvSpPr/>
      </dsp:nvSpPr>
      <dsp:spPr>
        <a:xfrm>
          <a:off x="0" y="1448914"/>
          <a:ext cx="8136904" cy="875880"/>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u="none" kern="1200" dirty="0" smtClean="0">
              <a:solidFill>
                <a:schemeClr val="tx1"/>
              </a:solidFill>
            </a:rPr>
            <a:t>Beyan edilen tutarlar üzerinden % 3 oranında hesaplanan vergi beyanname verme süresi içinde ödenecektir.</a:t>
          </a:r>
          <a:endParaRPr lang="tr-TR" sz="1600" b="1" u="none" kern="1200" dirty="0">
            <a:solidFill>
              <a:schemeClr val="tx1"/>
            </a:solidFill>
          </a:endParaRPr>
        </a:p>
      </dsp:txBody>
      <dsp:txXfrm>
        <a:off x="0" y="1448914"/>
        <a:ext cx="8136904" cy="87588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3A416B9-F871-4510-934E-3EC89BB31F17}">
      <dsp:nvSpPr>
        <dsp:cNvPr id="0" name=""/>
        <dsp:cNvSpPr/>
      </dsp:nvSpPr>
      <dsp:spPr>
        <a:xfrm>
          <a:off x="151712" y="0"/>
          <a:ext cx="7932260" cy="1876302"/>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tr-TR" sz="2400" b="1" u="none" kern="1200" dirty="0" smtClean="0">
              <a:solidFill>
                <a:schemeClr val="tx1"/>
              </a:solidFill>
            </a:rPr>
            <a:t>Yapılan beyanla ilgili olarak, söz konusu tutarların ortaklara dağıtılıp dağıtılmadığına bakılmaksızın kar dağıtımına bağlı vergi kesintisine yönelik ilave bir tarhiyat yapılmayacaktır. </a:t>
          </a:r>
          <a:endParaRPr lang="tr-TR" sz="2400" b="1" u="none" kern="1200" dirty="0">
            <a:solidFill>
              <a:schemeClr val="tx1"/>
            </a:solidFill>
          </a:endParaRPr>
        </a:p>
      </dsp:txBody>
      <dsp:txXfrm>
        <a:off x="151712" y="0"/>
        <a:ext cx="7932260" cy="1876302"/>
      </dsp:txXfrm>
    </dsp:sp>
    <dsp:sp modelId="{3C913EC8-CA21-4AF5-A852-ED73870FDACA}">
      <dsp:nvSpPr>
        <dsp:cNvPr id="0" name=""/>
        <dsp:cNvSpPr/>
      </dsp:nvSpPr>
      <dsp:spPr>
        <a:xfrm>
          <a:off x="0" y="1982088"/>
          <a:ext cx="8136904" cy="3306683"/>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tr-TR" sz="2400" b="1" u="none" kern="1200" dirty="0" smtClean="0">
              <a:solidFill>
                <a:schemeClr val="tx1"/>
              </a:solidFill>
            </a:rPr>
            <a:t>Mükelleflerce kâr dağıtımı yapılması halinde, ticari bilanço açısından dağıtılabilir kâr tutarı, beyan edilen ve zarar olarak muhasebeleştirilen tutarlar dikkate alınmaksızın tespit olunacaktır. Böylece, şirketlerin kredibilitesi ve dağıtılabilir kar tutarı bu zarardan etkilenmeyecektir. </a:t>
          </a:r>
          <a:endParaRPr lang="tr-TR" sz="2400" b="1" u="none" kern="1200" dirty="0">
            <a:solidFill>
              <a:schemeClr val="tx1"/>
            </a:solidFill>
          </a:endParaRPr>
        </a:p>
      </dsp:txBody>
      <dsp:txXfrm>
        <a:off x="0" y="1982088"/>
        <a:ext cx="8136904" cy="330668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CD3D5F-F77B-4E62-9533-281CFB4D3F57}">
      <dsp:nvSpPr>
        <dsp:cNvPr id="0" name=""/>
        <dsp:cNvSpPr/>
      </dsp:nvSpPr>
      <dsp:spPr>
        <a:xfrm rot="5400000">
          <a:off x="3698086" y="-252127"/>
          <a:ext cx="3418213" cy="4874682"/>
        </a:xfrm>
        <a:prstGeom prst="round2SameRect">
          <a:avLst/>
        </a:prstGeom>
        <a:solidFill>
          <a:srgbClr val="FFF3FD"/>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tr-TR" sz="2000" b="1" kern="1200" dirty="0" smtClean="0"/>
            <a:t>Askerlik para cezaları, </a:t>
          </a:r>
          <a:endParaRPr lang="tr-TR" sz="2000" b="1" kern="1200" dirty="0"/>
        </a:p>
        <a:p>
          <a:pPr marL="228600" lvl="1" indent="-228600" algn="l" defTabSz="889000" rtl="0">
            <a:lnSpc>
              <a:spcPct val="90000"/>
            </a:lnSpc>
            <a:spcBef>
              <a:spcPct val="0"/>
            </a:spcBef>
            <a:spcAft>
              <a:spcPct val="15000"/>
            </a:spcAft>
            <a:buChar char="••"/>
          </a:pPr>
          <a:r>
            <a:rPr lang="tr-TR" sz="2000" b="1" kern="1200" dirty="0" smtClean="0"/>
            <a:t>Seçim para cezaları, </a:t>
          </a:r>
          <a:endParaRPr lang="tr-TR" sz="2000" b="1" kern="1200" dirty="0"/>
        </a:p>
        <a:p>
          <a:pPr marL="228600" lvl="1" indent="-228600" algn="l" defTabSz="889000" rtl="0">
            <a:lnSpc>
              <a:spcPct val="90000"/>
            </a:lnSpc>
            <a:spcBef>
              <a:spcPct val="0"/>
            </a:spcBef>
            <a:spcAft>
              <a:spcPct val="15000"/>
            </a:spcAft>
            <a:buChar char="••"/>
          </a:pPr>
          <a:r>
            <a:rPr lang="tr-TR" sz="2000" b="1" kern="1200" dirty="0" smtClean="0"/>
            <a:t>Nüfus para cezaları, </a:t>
          </a:r>
          <a:endParaRPr lang="tr-TR" sz="2000" b="1" kern="1200" dirty="0"/>
        </a:p>
        <a:p>
          <a:pPr marL="228600" lvl="1" indent="-228600" algn="l" defTabSz="889000" rtl="0">
            <a:lnSpc>
              <a:spcPct val="90000"/>
            </a:lnSpc>
            <a:spcBef>
              <a:spcPct val="0"/>
            </a:spcBef>
            <a:spcAft>
              <a:spcPct val="15000"/>
            </a:spcAft>
            <a:buChar char="••"/>
          </a:pPr>
          <a:r>
            <a:rPr lang="tr-TR" sz="2000" b="1" kern="1200" dirty="0" smtClean="0"/>
            <a:t>Trafik para cezaları, </a:t>
          </a:r>
          <a:endParaRPr lang="tr-TR" sz="2000" b="1" kern="1200" dirty="0"/>
        </a:p>
        <a:p>
          <a:pPr marL="228600" lvl="1" indent="-228600" algn="l" defTabSz="889000" rtl="0">
            <a:lnSpc>
              <a:spcPct val="90000"/>
            </a:lnSpc>
            <a:spcBef>
              <a:spcPct val="0"/>
            </a:spcBef>
            <a:spcAft>
              <a:spcPct val="15000"/>
            </a:spcAft>
            <a:buChar char="••"/>
          </a:pPr>
          <a:r>
            <a:rPr lang="tr-TR" sz="2000" b="1" kern="1200" dirty="0" smtClean="0"/>
            <a:t>Karayolları kaçak geçiş ücreti cezaları,</a:t>
          </a:r>
          <a:endParaRPr lang="tr-TR" sz="2000" b="1" kern="1200" dirty="0"/>
        </a:p>
        <a:p>
          <a:pPr marL="228600" lvl="1" indent="-228600" algn="l" defTabSz="889000" rtl="0">
            <a:lnSpc>
              <a:spcPct val="90000"/>
            </a:lnSpc>
            <a:spcBef>
              <a:spcPct val="0"/>
            </a:spcBef>
            <a:spcAft>
              <a:spcPct val="15000"/>
            </a:spcAft>
            <a:buChar char="••"/>
          </a:pPr>
          <a:r>
            <a:rPr lang="tr-TR" sz="2000" b="1" kern="1200" dirty="0" smtClean="0"/>
            <a:t>Karayolu Taşıma Kanununa göre verilen para cezaları,</a:t>
          </a:r>
          <a:endParaRPr lang="tr-TR" sz="2000" b="1" kern="1200" dirty="0"/>
        </a:p>
        <a:p>
          <a:pPr marL="228600" lvl="1" indent="-228600" algn="l" defTabSz="889000" rtl="0">
            <a:lnSpc>
              <a:spcPct val="90000"/>
            </a:lnSpc>
            <a:spcBef>
              <a:spcPct val="0"/>
            </a:spcBef>
            <a:spcAft>
              <a:spcPct val="15000"/>
            </a:spcAft>
            <a:buChar char="••"/>
          </a:pPr>
          <a:r>
            <a:rPr lang="tr-TR" sz="2000" b="1" kern="1200" dirty="0" smtClean="0"/>
            <a:t>RTÜK tarafından verilen para cezaları,</a:t>
          </a:r>
          <a:endParaRPr lang="tr-TR" sz="2000" b="1" kern="1200" dirty="0"/>
        </a:p>
      </dsp:txBody>
      <dsp:txXfrm rot="5400000">
        <a:off x="3698086" y="-252127"/>
        <a:ext cx="3418213" cy="4874682"/>
      </dsp:txXfrm>
    </dsp:sp>
    <dsp:sp modelId="{36C0A8E5-8E7F-4D89-8C80-18BC5575A746}">
      <dsp:nvSpPr>
        <dsp:cNvPr id="0" name=""/>
        <dsp:cNvSpPr/>
      </dsp:nvSpPr>
      <dsp:spPr>
        <a:xfrm>
          <a:off x="0" y="4267"/>
          <a:ext cx="2544900" cy="4366159"/>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tr-TR" sz="3300" b="1" kern="1200" baseline="0" dirty="0" smtClean="0">
              <a:solidFill>
                <a:schemeClr val="tx1"/>
              </a:solidFill>
            </a:rPr>
            <a:t>30.04.2014</a:t>
          </a:r>
          <a:r>
            <a:rPr lang="tr-TR" sz="3300" b="1" kern="1200" dirty="0" smtClean="0">
              <a:solidFill>
                <a:schemeClr val="accent3">
                  <a:lumMod val="40000"/>
                  <a:lumOff val="60000"/>
                </a:schemeClr>
              </a:solidFill>
            </a:rPr>
            <a:t> </a:t>
          </a:r>
          <a:r>
            <a:rPr lang="tr-TR" sz="3300" b="1" kern="1200" baseline="0" dirty="0" smtClean="0">
              <a:solidFill>
                <a:schemeClr val="tx1"/>
              </a:solidFill>
            </a:rPr>
            <a:t>tarihinden önce verilen;</a:t>
          </a:r>
          <a:endParaRPr lang="tr-TR" sz="3300" kern="1200" baseline="0" dirty="0">
            <a:solidFill>
              <a:schemeClr val="tx1"/>
            </a:solidFill>
          </a:endParaRPr>
        </a:p>
      </dsp:txBody>
      <dsp:txXfrm>
        <a:off x="0" y="4267"/>
        <a:ext cx="2544900" cy="436615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3493F47-8E0A-4A97-AAA5-A04B4299DFA7}">
      <dsp:nvSpPr>
        <dsp:cNvPr id="0" name=""/>
        <dsp:cNvSpPr/>
      </dsp:nvSpPr>
      <dsp:spPr>
        <a:xfrm>
          <a:off x="577864" y="0"/>
          <a:ext cx="6549128" cy="4678204"/>
        </a:xfrm>
        <a:prstGeom prst="rightArrow">
          <a:avLst/>
        </a:prstGeom>
        <a:noFill/>
        <a:ln>
          <a:noFill/>
        </a:ln>
        <a:effectLst/>
      </dsp:spPr>
      <dsp:style>
        <a:lnRef idx="0">
          <a:scrgbClr r="0" g="0" b="0"/>
        </a:lnRef>
        <a:fillRef idx="1">
          <a:scrgbClr r="0" g="0" b="0"/>
        </a:fillRef>
        <a:effectRef idx="0">
          <a:scrgbClr r="0" g="0" b="0"/>
        </a:effectRef>
        <a:fontRef idx="minor"/>
      </dsp:style>
    </dsp:sp>
    <dsp:sp modelId="{68F7785D-0B2D-4DAF-AD6C-0C3176C85738}">
      <dsp:nvSpPr>
        <dsp:cNvPr id="0" name=""/>
        <dsp:cNvSpPr/>
      </dsp:nvSpPr>
      <dsp:spPr>
        <a:xfrm>
          <a:off x="171822" y="576055"/>
          <a:ext cx="3220609" cy="3818724"/>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b="1" i="0" kern="1200" baseline="0" dirty="0" smtClean="0">
              <a:solidFill>
                <a:schemeClr val="tx1"/>
              </a:solidFill>
            </a:rPr>
            <a:t>6183 sayılı Kanun hükümlerine göre vergi dairelerince takip edilen ve vadesi Kanunun yayımlandığı</a:t>
          </a:r>
          <a:r>
            <a:rPr lang="tr-TR" sz="1800" b="1" i="0" kern="1200" dirty="0" smtClean="0"/>
            <a:t> </a:t>
          </a:r>
          <a:r>
            <a:rPr lang="tr-TR" sz="1800" b="1" i="0" kern="1200" dirty="0" smtClean="0">
              <a:solidFill>
                <a:srgbClr val="FF0000"/>
              </a:solidFill>
            </a:rPr>
            <a:t>11/9/2014 tarihi itibarıyla </a:t>
          </a:r>
          <a:r>
            <a:rPr lang="tr-TR" sz="1800" b="1" i="0" kern="1200" baseline="0" dirty="0" smtClean="0">
              <a:solidFill>
                <a:schemeClr val="tx1"/>
              </a:solidFill>
            </a:rPr>
            <a:t>vadesi geldiği halde ödenmemiş ya da ödeme süresi devam eden</a:t>
          </a:r>
          <a:r>
            <a:rPr lang="tr-TR" sz="1800" b="1" i="0" kern="1200" dirty="0" smtClean="0"/>
            <a:t> </a:t>
          </a:r>
          <a:r>
            <a:rPr lang="tr-TR" sz="1800" b="1" i="0" kern="1200" dirty="0" smtClean="0">
              <a:solidFill>
                <a:srgbClr val="FF0000"/>
              </a:solidFill>
            </a:rPr>
            <a:t>asli ve </a:t>
          </a:r>
          <a:r>
            <a:rPr lang="tr-TR" sz="1800" b="1" i="0" kern="1200" dirty="0" err="1" smtClean="0">
              <a:solidFill>
                <a:srgbClr val="FF0000"/>
              </a:solidFill>
            </a:rPr>
            <a:t>fer’i</a:t>
          </a:r>
          <a:r>
            <a:rPr lang="tr-TR" sz="1800" b="1" i="0" kern="1200" dirty="0" smtClean="0">
              <a:solidFill>
                <a:srgbClr val="FF0000"/>
              </a:solidFill>
            </a:rPr>
            <a:t> amme alacakları</a:t>
          </a:r>
          <a:r>
            <a:rPr lang="tr-TR" sz="1800" b="1" i="0" kern="1200" dirty="0" smtClean="0"/>
            <a:t>, </a:t>
          </a:r>
          <a:endParaRPr lang="tr-TR" sz="1800" i="0" kern="1200" dirty="0"/>
        </a:p>
      </dsp:txBody>
      <dsp:txXfrm>
        <a:off x="171822" y="576055"/>
        <a:ext cx="3220609" cy="3818724"/>
      </dsp:txXfrm>
    </dsp:sp>
    <dsp:sp modelId="{05600755-288B-4AA6-93EB-3723C65531EF}">
      <dsp:nvSpPr>
        <dsp:cNvPr id="0" name=""/>
        <dsp:cNvSpPr/>
      </dsp:nvSpPr>
      <dsp:spPr>
        <a:xfrm>
          <a:off x="3484190" y="648071"/>
          <a:ext cx="4010786" cy="354707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tr-TR" sz="1600" b="1" i="0" kern="1200" baseline="0" dirty="0" smtClean="0">
              <a:solidFill>
                <a:schemeClr val="tx1"/>
              </a:solidFill>
            </a:rPr>
            <a:t>-</a:t>
          </a:r>
          <a:r>
            <a:rPr lang="tr-TR" sz="1600" b="1" i="0" kern="1200" baseline="0" dirty="0" err="1" smtClean="0">
              <a:solidFill>
                <a:schemeClr val="tx1"/>
              </a:solidFill>
            </a:rPr>
            <a:t>Ecrimisil</a:t>
          </a:r>
          <a:r>
            <a:rPr lang="tr-TR" sz="1600" b="1" i="0" kern="1200" baseline="0" dirty="0" smtClean="0">
              <a:solidFill>
                <a:schemeClr val="tx1"/>
              </a:solidFill>
            </a:rPr>
            <a:t>,</a:t>
          </a:r>
          <a:endParaRPr lang="tr-TR" sz="1600" i="0" kern="1200" baseline="0" dirty="0" smtClean="0">
            <a:solidFill>
              <a:schemeClr val="tx1"/>
            </a:solidFill>
          </a:endParaRPr>
        </a:p>
        <a:p>
          <a:pPr lvl="0" algn="l" defTabSz="711200" rtl="0">
            <a:lnSpc>
              <a:spcPct val="90000"/>
            </a:lnSpc>
            <a:spcBef>
              <a:spcPct val="0"/>
            </a:spcBef>
            <a:spcAft>
              <a:spcPct val="35000"/>
            </a:spcAft>
          </a:pPr>
          <a:r>
            <a:rPr lang="tr-TR" sz="1600" b="1" i="0" kern="1200" baseline="0" dirty="0" smtClean="0">
              <a:solidFill>
                <a:schemeClr val="tx1"/>
              </a:solidFill>
            </a:rPr>
            <a:t>-Öğrenim kredisi, katkı kredisi,</a:t>
          </a:r>
          <a:endParaRPr lang="tr-TR" sz="1600" i="0" kern="1200" baseline="0" dirty="0" smtClean="0">
            <a:solidFill>
              <a:schemeClr val="tx1"/>
            </a:solidFill>
          </a:endParaRPr>
        </a:p>
        <a:p>
          <a:pPr lvl="0" algn="l" defTabSz="711200" rtl="0">
            <a:lnSpc>
              <a:spcPct val="90000"/>
            </a:lnSpc>
            <a:spcBef>
              <a:spcPct val="0"/>
            </a:spcBef>
            <a:spcAft>
              <a:spcPct val="35000"/>
            </a:spcAft>
          </a:pPr>
          <a:r>
            <a:rPr lang="tr-TR" sz="1600" b="1" i="0" kern="1200" baseline="0" dirty="0" smtClean="0">
              <a:solidFill>
                <a:schemeClr val="tx1"/>
              </a:solidFill>
            </a:rPr>
            <a:t>-KKDF,</a:t>
          </a:r>
          <a:endParaRPr lang="tr-TR" sz="1600" i="0" kern="1200" baseline="0" dirty="0" smtClean="0">
            <a:solidFill>
              <a:schemeClr val="tx1"/>
            </a:solidFill>
          </a:endParaRPr>
        </a:p>
        <a:p>
          <a:pPr lvl="0" algn="l" defTabSz="711200" rtl="0">
            <a:lnSpc>
              <a:spcPct val="90000"/>
            </a:lnSpc>
            <a:spcBef>
              <a:spcPct val="0"/>
            </a:spcBef>
            <a:spcAft>
              <a:spcPct val="35000"/>
            </a:spcAft>
          </a:pPr>
          <a:r>
            <a:rPr lang="tr-TR" sz="1600" b="1" i="0" kern="1200" baseline="0" dirty="0" smtClean="0">
              <a:solidFill>
                <a:schemeClr val="tx1"/>
              </a:solidFill>
            </a:rPr>
            <a:t>-Haksız yere yararlanılan destek ödemeleri,</a:t>
          </a:r>
          <a:endParaRPr lang="tr-TR" sz="1600" i="0" kern="1200" baseline="0" dirty="0" smtClean="0">
            <a:solidFill>
              <a:schemeClr val="tx1"/>
            </a:solidFill>
          </a:endParaRPr>
        </a:p>
        <a:p>
          <a:pPr lvl="0" algn="l" defTabSz="711200" rtl="0">
            <a:lnSpc>
              <a:spcPct val="90000"/>
            </a:lnSpc>
            <a:spcBef>
              <a:spcPct val="0"/>
            </a:spcBef>
            <a:spcAft>
              <a:spcPct val="35000"/>
            </a:spcAft>
          </a:pPr>
          <a:r>
            <a:rPr lang="tr-TR" sz="1600" b="1" i="0" kern="1200" baseline="0" dirty="0" smtClean="0">
              <a:solidFill>
                <a:schemeClr val="tx1"/>
              </a:solidFill>
            </a:rPr>
            <a:t>-4749 sayılı Kamu Finansmanı ve Borç Yönetiminin Düzenlenmesi Hakkında Kanun kapsamındaki Hazine alacakları,</a:t>
          </a:r>
        </a:p>
        <a:p>
          <a:pPr lvl="0" algn="l" defTabSz="711200" rtl="0">
            <a:lnSpc>
              <a:spcPct val="90000"/>
            </a:lnSpc>
            <a:spcBef>
              <a:spcPct val="0"/>
            </a:spcBef>
            <a:spcAft>
              <a:spcPct val="35000"/>
            </a:spcAft>
          </a:pPr>
          <a:r>
            <a:rPr lang="tr-TR" sz="1600" b="1" i="0" kern="1200" baseline="0" dirty="0" smtClean="0">
              <a:solidFill>
                <a:schemeClr val="tx1"/>
              </a:solidFill>
            </a:rPr>
            <a:t>Vb.</a:t>
          </a:r>
          <a:endParaRPr lang="tr-TR" sz="1600" i="0" kern="1200" baseline="0" dirty="0">
            <a:solidFill>
              <a:schemeClr val="tx1"/>
            </a:solidFill>
          </a:endParaRPr>
        </a:p>
      </dsp:txBody>
      <dsp:txXfrm>
        <a:off x="3484190" y="648071"/>
        <a:ext cx="4010786" cy="354707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982958-3BC2-4250-A7ED-91ED234AB7B6}">
      <dsp:nvSpPr>
        <dsp:cNvPr id="0" name=""/>
        <dsp:cNvSpPr/>
      </dsp:nvSpPr>
      <dsp:spPr>
        <a:xfrm>
          <a:off x="642671" y="0"/>
          <a:ext cx="7283609" cy="3168351"/>
        </a:xfrm>
        <a:prstGeom prst="rightArrow">
          <a:avLst/>
        </a:prstGeom>
        <a:noFill/>
        <a:ln>
          <a:noFill/>
        </a:ln>
        <a:effectLst/>
      </dsp:spPr>
      <dsp:style>
        <a:lnRef idx="0">
          <a:scrgbClr r="0" g="0" b="0"/>
        </a:lnRef>
        <a:fillRef idx="1">
          <a:scrgbClr r="0" g="0" b="0"/>
        </a:fillRef>
        <a:effectRef idx="0">
          <a:scrgbClr r="0" g="0" b="0"/>
        </a:effectRef>
        <a:fontRef idx="minor"/>
      </dsp:style>
    </dsp:sp>
    <dsp:sp modelId="{17766AB1-25C3-4A12-8051-03E34970B574}">
      <dsp:nvSpPr>
        <dsp:cNvPr id="0" name=""/>
        <dsp:cNvSpPr/>
      </dsp:nvSpPr>
      <dsp:spPr>
        <a:xfrm>
          <a:off x="1983" y="950505"/>
          <a:ext cx="2003327" cy="1267340"/>
        </a:xfrm>
        <a:prstGeom prst="roundRect">
          <a:avLst/>
        </a:prstGeom>
        <a:solidFill>
          <a:srgbClr val="FFFF0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b="1" u="none" kern="1200" dirty="0" smtClean="0">
              <a:solidFill>
                <a:schemeClr val="tx1"/>
              </a:solidFill>
            </a:rPr>
            <a:t>Bir alacağın kesinleşmesi</a:t>
          </a:r>
          <a:endParaRPr lang="tr-TR" sz="2000" u="none" kern="1200" dirty="0">
            <a:solidFill>
              <a:schemeClr val="tx1"/>
            </a:solidFill>
          </a:endParaRPr>
        </a:p>
      </dsp:txBody>
      <dsp:txXfrm>
        <a:off x="1983" y="950505"/>
        <a:ext cx="2003327" cy="1267340"/>
      </dsp:txXfrm>
    </dsp:sp>
    <dsp:sp modelId="{70E65301-790F-4FDC-848E-2AD283C68D6B}">
      <dsp:nvSpPr>
        <dsp:cNvPr id="0" name=""/>
        <dsp:cNvSpPr/>
      </dsp:nvSpPr>
      <dsp:spPr>
        <a:xfrm>
          <a:off x="2339198" y="950505"/>
          <a:ext cx="2383558" cy="126734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solidFill>
                <a:schemeClr val="tx1"/>
              </a:solidFill>
            </a:rPr>
            <a:t>Alacağın varlığının hukuk düzeninde ihtilaflı olmaması </a:t>
          </a:r>
          <a:endParaRPr lang="tr-TR" sz="2000" kern="1200" dirty="0">
            <a:solidFill>
              <a:schemeClr val="tx1"/>
            </a:solidFill>
          </a:endParaRPr>
        </a:p>
      </dsp:txBody>
      <dsp:txXfrm>
        <a:off x="2339198" y="950505"/>
        <a:ext cx="2383558" cy="1267340"/>
      </dsp:txXfrm>
    </dsp:sp>
    <dsp:sp modelId="{F87EF2A5-3ED2-4683-AF5E-F3DC7AD7A3BC}">
      <dsp:nvSpPr>
        <dsp:cNvPr id="0" name=""/>
        <dsp:cNvSpPr/>
      </dsp:nvSpPr>
      <dsp:spPr>
        <a:xfrm>
          <a:off x="5006258" y="964281"/>
          <a:ext cx="1173108" cy="126734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tr-TR" sz="2000" b="1" kern="1200" dirty="0" smtClean="0">
              <a:solidFill>
                <a:schemeClr val="tx1"/>
              </a:solidFill>
            </a:rPr>
            <a:t>veya</a:t>
          </a:r>
          <a:endParaRPr lang="tr-TR" sz="2000" b="1" kern="1200" dirty="0">
            <a:solidFill>
              <a:schemeClr val="tx1"/>
            </a:solidFill>
          </a:endParaRPr>
        </a:p>
      </dsp:txBody>
      <dsp:txXfrm>
        <a:off x="5006258" y="964281"/>
        <a:ext cx="1173108" cy="1267340"/>
      </dsp:txXfrm>
    </dsp:sp>
    <dsp:sp modelId="{B26D4F02-1E09-4097-9A30-9B335E026691}">
      <dsp:nvSpPr>
        <dsp:cNvPr id="0" name=""/>
        <dsp:cNvSpPr/>
      </dsp:nvSpPr>
      <dsp:spPr>
        <a:xfrm>
          <a:off x="6563641" y="950505"/>
          <a:ext cx="2003327" cy="126734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solidFill>
                <a:schemeClr val="tx1"/>
              </a:solidFill>
            </a:rPr>
            <a:t>ihtilaflı hale gelme olasılığının kalmamasıdır.</a:t>
          </a:r>
          <a:endParaRPr lang="tr-TR" sz="2000" kern="1200" dirty="0">
            <a:solidFill>
              <a:schemeClr val="tx1"/>
            </a:solidFill>
          </a:endParaRPr>
        </a:p>
      </dsp:txBody>
      <dsp:txXfrm>
        <a:off x="6563641" y="950505"/>
        <a:ext cx="2003327" cy="126734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83CB63E-F3DC-4A40-BE5F-ABDA9A0AA1C3}">
      <dsp:nvSpPr>
        <dsp:cNvPr id="0" name=""/>
        <dsp:cNvSpPr/>
      </dsp:nvSpPr>
      <dsp:spPr>
        <a:xfrm>
          <a:off x="993" y="432045"/>
          <a:ext cx="3873770" cy="2786836"/>
        </a:xfrm>
        <a:prstGeom prst="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u="none" kern="1200" dirty="0" smtClean="0">
              <a:solidFill>
                <a:schemeClr val="tx1"/>
              </a:solidFill>
            </a:rPr>
            <a:t>31.12.2013 tarihinden önce verilen ve genel bütçeye gelir kaydedilmesi gereken 120 liranın altında kalan idari para cezaları (Sigara kullanımından kaynaklananlar hariç) ile 12 lira ve altında kalan kaçak geçiş ücretleri  terkin edilecektir</a:t>
          </a:r>
          <a:r>
            <a:rPr lang="tr-TR" sz="2000" b="1" kern="1200" dirty="0" smtClean="0">
              <a:solidFill>
                <a:schemeClr val="tx1"/>
              </a:solidFill>
            </a:rPr>
            <a:t>.</a:t>
          </a:r>
          <a:endParaRPr lang="tr-TR" sz="2000" kern="1200" dirty="0">
            <a:solidFill>
              <a:schemeClr val="tx1"/>
            </a:solidFill>
          </a:endParaRPr>
        </a:p>
      </dsp:txBody>
      <dsp:txXfrm>
        <a:off x="993" y="432045"/>
        <a:ext cx="3873770" cy="2786836"/>
      </dsp:txXfrm>
    </dsp:sp>
    <dsp:sp modelId="{D32E3B28-6745-4C84-88ED-F9628560EFF9}">
      <dsp:nvSpPr>
        <dsp:cNvPr id="0" name=""/>
        <dsp:cNvSpPr/>
      </dsp:nvSpPr>
      <dsp:spPr>
        <a:xfrm>
          <a:off x="4262140" y="432045"/>
          <a:ext cx="3873770" cy="2786836"/>
        </a:xfrm>
        <a:prstGeom prst="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u="none" kern="1200" dirty="0" smtClean="0">
              <a:solidFill>
                <a:schemeClr val="tx1"/>
              </a:solidFill>
            </a:rPr>
            <a:t>Maliye Bakanlığına bağlı tahsil dairelerince takip edilen vadesi 31.12.2007 tarihinden önce olan 50 lirayı aşmayan asli alacaklar ile bu alacağa bağlı </a:t>
          </a:r>
          <a:r>
            <a:rPr lang="tr-TR" sz="2000" b="1" u="none" kern="1200" dirty="0" err="1" smtClean="0">
              <a:solidFill>
                <a:schemeClr val="tx1"/>
              </a:solidFill>
            </a:rPr>
            <a:t>fer’i</a:t>
          </a:r>
          <a:r>
            <a:rPr lang="tr-TR" sz="2000" b="1" u="none" kern="1200" dirty="0" smtClean="0">
              <a:solidFill>
                <a:schemeClr val="tx1"/>
              </a:solidFill>
            </a:rPr>
            <a:t> alacaklar, aslı ödenmiş 100 lirayı aşmayan </a:t>
          </a:r>
          <a:r>
            <a:rPr lang="tr-TR" sz="2000" b="1" u="none" kern="1200" dirty="0" err="1" smtClean="0">
              <a:solidFill>
                <a:schemeClr val="tx1"/>
              </a:solidFill>
            </a:rPr>
            <a:t>fer’i</a:t>
          </a:r>
          <a:r>
            <a:rPr lang="tr-TR" sz="2000" b="1" u="none" kern="1200" dirty="0" smtClean="0">
              <a:solidFill>
                <a:schemeClr val="tx1"/>
              </a:solidFill>
            </a:rPr>
            <a:t> alacaklar terkin edilecektir.</a:t>
          </a:r>
          <a:endParaRPr lang="tr-TR" sz="2000" u="none" kern="1200" dirty="0">
            <a:solidFill>
              <a:schemeClr val="tx1"/>
            </a:solidFill>
          </a:endParaRPr>
        </a:p>
      </dsp:txBody>
      <dsp:txXfrm>
        <a:off x="4262140" y="432045"/>
        <a:ext cx="3873770" cy="2786836"/>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73F014-EC45-472B-9B83-F7B282A153DB}">
      <dsp:nvSpPr>
        <dsp:cNvPr id="0" name=""/>
        <dsp:cNvSpPr/>
      </dsp:nvSpPr>
      <dsp:spPr>
        <a:xfrm>
          <a:off x="0" y="2182"/>
          <a:ext cx="7848871" cy="99567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b="1" kern="1200" dirty="0" smtClean="0">
              <a:solidFill>
                <a:schemeClr val="tx1"/>
              </a:solidFill>
            </a:rPr>
            <a:t>Kanunun yayımını izleyen </a:t>
          </a:r>
          <a:r>
            <a:rPr lang="tr-TR" sz="2300" b="1" u="none" kern="1200" dirty="0" smtClean="0">
              <a:solidFill>
                <a:schemeClr val="tx1"/>
              </a:solidFill>
            </a:rPr>
            <a:t>3 üncü aydan başlamak üzere peşin veya taksitle ödeme yapılac</a:t>
          </a:r>
          <a:r>
            <a:rPr lang="tr-TR" sz="2300" b="1" kern="1200" dirty="0" smtClean="0">
              <a:solidFill>
                <a:schemeClr val="tx1"/>
              </a:solidFill>
            </a:rPr>
            <a:t>aktır.</a:t>
          </a:r>
          <a:endParaRPr lang="tr-TR" sz="2300" kern="1200" dirty="0">
            <a:solidFill>
              <a:schemeClr val="tx1"/>
            </a:solidFill>
          </a:endParaRPr>
        </a:p>
      </dsp:txBody>
      <dsp:txXfrm>
        <a:off x="0" y="2182"/>
        <a:ext cx="7848871" cy="995670"/>
      </dsp:txXfrm>
    </dsp:sp>
    <dsp:sp modelId="{68E7756B-1380-4AE1-AFE1-D9EABD666BF4}">
      <dsp:nvSpPr>
        <dsp:cNvPr id="0" name=""/>
        <dsp:cNvSpPr/>
      </dsp:nvSpPr>
      <dsp:spPr>
        <a:xfrm>
          <a:off x="0" y="1064092"/>
          <a:ext cx="7848871" cy="995670"/>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b="1" kern="1200" dirty="0" smtClean="0">
              <a:solidFill>
                <a:schemeClr val="tx1"/>
              </a:solidFill>
            </a:rPr>
            <a:t>Taksitli ödemeler için Kanunda </a:t>
          </a:r>
          <a:r>
            <a:rPr lang="tr-TR" sz="2300" b="1" u="none" kern="1200" dirty="0" smtClean="0">
              <a:solidFill>
                <a:schemeClr val="tx1"/>
              </a:solidFill>
            </a:rPr>
            <a:t>öngörülen taksit seçeneklerinden birinin seçilmesi </a:t>
          </a:r>
          <a:r>
            <a:rPr lang="tr-TR" sz="2300" b="1" kern="1200" dirty="0" smtClean="0">
              <a:solidFill>
                <a:schemeClr val="tx1"/>
              </a:solidFill>
            </a:rPr>
            <a:t>zorunludur.</a:t>
          </a:r>
          <a:endParaRPr lang="tr-TR" sz="2300" kern="1200" dirty="0">
            <a:solidFill>
              <a:schemeClr val="tx1"/>
            </a:solidFill>
          </a:endParaRPr>
        </a:p>
      </dsp:txBody>
      <dsp:txXfrm>
        <a:off x="0" y="1064092"/>
        <a:ext cx="7848871" cy="995670"/>
      </dsp:txXfrm>
    </dsp:sp>
    <dsp:sp modelId="{218283D8-18CB-4AA1-92CB-F4F32DB45280}">
      <dsp:nvSpPr>
        <dsp:cNvPr id="0" name=""/>
        <dsp:cNvSpPr/>
      </dsp:nvSpPr>
      <dsp:spPr>
        <a:xfrm>
          <a:off x="0" y="2126003"/>
          <a:ext cx="7848871" cy="995670"/>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b="1" kern="1200" dirty="0" smtClean="0">
              <a:solidFill>
                <a:schemeClr val="tx1"/>
              </a:solidFill>
            </a:rPr>
            <a:t>Başvuru sırasında taksit </a:t>
          </a:r>
          <a:r>
            <a:rPr lang="tr-TR" sz="2300" b="1" u="none" kern="1200" dirty="0" smtClean="0">
              <a:solidFill>
                <a:schemeClr val="tx1"/>
              </a:solidFill>
            </a:rPr>
            <a:t>sayısını belirtmeyenlere azami taksit süresi verilecektir.</a:t>
          </a:r>
          <a:endParaRPr lang="tr-TR" sz="2300" u="none" kern="1200" dirty="0">
            <a:solidFill>
              <a:schemeClr val="tx1"/>
            </a:solidFill>
          </a:endParaRPr>
        </a:p>
      </dsp:txBody>
      <dsp:txXfrm>
        <a:off x="0" y="2126003"/>
        <a:ext cx="7848871" cy="995670"/>
      </dsp:txXfrm>
    </dsp:sp>
    <dsp:sp modelId="{378D1BEA-F78E-4695-998E-DAA895F98DA8}">
      <dsp:nvSpPr>
        <dsp:cNvPr id="0" name=""/>
        <dsp:cNvSpPr/>
      </dsp:nvSpPr>
      <dsp:spPr>
        <a:xfrm>
          <a:off x="0" y="3187913"/>
          <a:ext cx="7848871" cy="995670"/>
        </a:xfrm>
        <a:prstGeom prst="roundRect">
          <a:avLst/>
        </a:prstGeom>
        <a:solidFill>
          <a:srgbClr val="FFEBFC"/>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tr-TR" sz="2300" b="1" kern="1200" dirty="0" smtClean="0">
              <a:solidFill>
                <a:schemeClr val="tx1"/>
              </a:solidFill>
            </a:rPr>
            <a:t>İlk taksit ödeme süresi içinde </a:t>
          </a:r>
          <a:r>
            <a:rPr lang="tr-TR" sz="2300" b="1" u="none" kern="1200" dirty="0" smtClean="0">
              <a:solidFill>
                <a:schemeClr val="tx1"/>
              </a:solidFill>
            </a:rPr>
            <a:t>(31/12/2014) y</a:t>
          </a:r>
          <a:r>
            <a:rPr lang="tr-TR" sz="2300" b="1" kern="1200" dirty="0" smtClean="0">
              <a:solidFill>
                <a:schemeClr val="tx1"/>
              </a:solidFill>
            </a:rPr>
            <a:t>apılan peşin ödemelere katsayı uygulanmayacaktır.</a:t>
          </a:r>
          <a:endParaRPr lang="tr-TR" sz="2300" kern="1200" dirty="0">
            <a:solidFill>
              <a:schemeClr val="tx1"/>
            </a:solidFill>
          </a:endParaRPr>
        </a:p>
      </dsp:txBody>
      <dsp:txXfrm>
        <a:off x="0" y="3187913"/>
        <a:ext cx="7848871" cy="99567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05C122-E44E-46C3-9B9A-276B4554AE5C}">
      <dsp:nvSpPr>
        <dsp:cNvPr id="0" name=""/>
        <dsp:cNvSpPr/>
      </dsp:nvSpPr>
      <dsp:spPr>
        <a:xfrm>
          <a:off x="0" y="958392"/>
          <a:ext cx="8399338" cy="557745"/>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b="1" kern="1200" dirty="0" smtClean="0">
              <a:solidFill>
                <a:schemeClr val="tx1"/>
              </a:solidFill>
            </a:rPr>
            <a:t>Taksitlerin </a:t>
          </a:r>
          <a:r>
            <a:rPr lang="tr-TR" sz="2000" b="1" u="none" kern="1200" dirty="0" smtClean="0">
              <a:solidFill>
                <a:schemeClr val="tx1"/>
              </a:solidFill>
            </a:rPr>
            <a:t>kredi kartıyla ö</a:t>
          </a:r>
          <a:r>
            <a:rPr lang="tr-TR" sz="2000" b="1" kern="1200" dirty="0" smtClean="0">
              <a:solidFill>
                <a:schemeClr val="tx1"/>
              </a:solidFill>
            </a:rPr>
            <a:t>denmesine imkan sağlanmaktadır.</a:t>
          </a:r>
          <a:endParaRPr lang="tr-TR" sz="2000" kern="1200" dirty="0">
            <a:solidFill>
              <a:schemeClr val="tx1"/>
            </a:solidFill>
          </a:endParaRPr>
        </a:p>
      </dsp:txBody>
      <dsp:txXfrm>
        <a:off x="0" y="958392"/>
        <a:ext cx="8399338" cy="557745"/>
      </dsp:txXfrm>
    </dsp:sp>
    <dsp:sp modelId="{CA4E23DD-1F58-4B3B-B93D-6DC6D116EAEC}">
      <dsp:nvSpPr>
        <dsp:cNvPr id="0" name=""/>
        <dsp:cNvSpPr/>
      </dsp:nvSpPr>
      <dsp:spPr>
        <a:xfrm>
          <a:off x="0" y="1661603"/>
          <a:ext cx="8399338" cy="645262"/>
        </a:xfrm>
        <a:prstGeom prst="roundRect">
          <a:avLst/>
        </a:prstGeom>
        <a:solidFill>
          <a:srgbClr val="FFE1FB"/>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kern="1200" dirty="0" smtClean="0">
              <a:solidFill>
                <a:schemeClr val="tx1"/>
              </a:solidFill>
            </a:rPr>
            <a:t>Kanun kapsamında vergi dairelerine ödenmesi gereken taksitler </a:t>
          </a:r>
          <a:r>
            <a:rPr lang="tr-TR" sz="2000" b="1" u="none" kern="1200" dirty="0" smtClean="0">
              <a:solidFill>
                <a:schemeClr val="tx1"/>
              </a:solidFill>
            </a:rPr>
            <a:t>mahsuben ödenebilecektir.</a:t>
          </a:r>
          <a:endParaRPr lang="tr-TR" sz="2000" u="none" kern="1200" dirty="0">
            <a:solidFill>
              <a:schemeClr val="tx1"/>
            </a:solidFill>
          </a:endParaRPr>
        </a:p>
      </dsp:txBody>
      <dsp:txXfrm>
        <a:off x="0" y="1661603"/>
        <a:ext cx="8399338" cy="645262"/>
      </dsp:txXfrm>
    </dsp:sp>
    <dsp:sp modelId="{7B8C8DB2-22B8-4914-9FD9-CC76BE55655D}">
      <dsp:nvSpPr>
        <dsp:cNvPr id="0" name=""/>
        <dsp:cNvSpPr/>
      </dsp:nvSpPr>
      <dsp:spPr>
        <a:xfrm>
          <a:off x="0" y="2418741"/>
          <a:ext cx="8399338" cy="836395"/>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tr-TR" sz="2000" b="1" kern="1200" dirty="0" smtClean="0">
              <a:solidFill>
                <a:schemeClr val="tx1"/>
              </a:solidFill>
            </a:rPr>
            <a:t>Mahsup taleplerinin yerine getirilebilmesi için başvuru ve/veya taksit süresi içinde ilgili mevzuatın öngördüğü </a:t>
          </a:r>
          <a:r>
            <a:rPr lang="tr-TR" sz="2000" b="1" u="none" kern="1200" dirty="0" smtClean="0">
              <a:solidFill>
                <a:schemeClr val="tx1"/>
              </a:solidFill>
            </a:rPr>
            <a:t>bilgi ve belgelerin tam ve eksiksiz olarak ibraz edilmesi şarttır.</a:t>
          </a:r>
          <a:endParaRPr lang="tr-TR" sz="2000" u="none" kern="1200" dirty="0">
            <a:solidFill>
              <a:schemeClr val="tx1"/>
            </a:solidFill>
          </a:endParaRPr>
        </a:p>
      </dsp:txBody>
      <dsp:txXfrm>
        <a:off x="0" y="2418741"/>
        <a:ext cx="8399338" cy="836395"/>
      </dsp:txXfrm>
    </dsp:sp>
    <dsp:sp modelId="{D582E918-BBFC-4326-A11D-A1FA63B36FA0}">
      <dsp:nvSpPr>
        <dsp:cNvPr id="0" name=""/>
        <dsp:cNvSpPr/>
      </dsp:nvSpPr>
      <dsp:spPr>
        <a:xfrm>
          <a:off x="0" y="3426047"/>
          <a:ext cx="8399338" cy="901618"/>
        </a:xfrm>
        <a:prstGeom prst="roundRect">
          <a:avLst/>
        </a:prstGeom>
        <a:solidFill>
          <a:srgbClr val="FFE1FB"/>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tr-TR" sz="2000" b="1" kern="1200" dirty="0" smtClean="0">
              <a:solidFill>
                <a:schemeClr val="tx1"/>
              </a:solidFill>
            </a:rPr>
            <a:t>Mahsuben ödeme suretiyle tahsil edilemeyen tutar için </a:t>
          </a:r>
          <a:r>
            <a:rPr lang="tr-TR" sz="2000" b="1" u="none" kern="1200" dirty="0" smtClean="0">
              <a:solidFill>
                <a:schemeClr val="tx1"/>
              </a:solidFill>
            </a:rPr>
            <a:t>borçluya bildirimde bulunularak eksik ödenen bu tutarın bir ay içerisinde ödenmesi istenecek bu sürede ödeme yapıldığı takdirde Kanun ihlal edilmiş sayılmayacaktır.</a:t>
          </a:r>
          <a:endParaRPr lang="tr-TR" sz="2000" u="none" kern="1200" dirty="0">
            <a:solidFill>
              <a:schemeClr val="tx1"/>
            </a:solidFill>
          </a:endParaRPr>
        </a:p>
      </dsp:txBody>
      <dsp:txXfrm>
        <a:off x="0" y="3426047"/>
        <a:ext cx="8399338" cy="901618"/>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DC0C7DE-0F54-4974-9D2C-CA9A8A8528F5}">
      <dsp:nvSpPr>
        <dsp:cNvPr id="0" name=""/>
        <dsp:cNvSpPr/>
      </dsp:nvSpPr>
      <dsp:spPr>
        <a:xfrm rot="5400000">
          <a:off x="-194597" y="195764"/>
          <a:ext cx="1297313" cy="908119"/>
        </a:xfrm>
        <a:prstGeom prst="chevron">
          <a:avLst/>
        </a:prstGeom>
        <a:solidFill>
          <a:srgbClr val="FFF3FD"/>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endParaRPr lang="tr-TR" sz="1600" kern="1200" dirty="0">
            <a:solidFill>
              <a:schemeClr val="tx1"/>
            </a:solidFill>
          </a:endParaRPr>
        </a:p>
      </dsp:txBody>
      <dsp:txXfrm rot="5400000">
        <a:off x="-194597" y="195764"/>
        <a:ext cx="1297313" cy="908119"/>
      </dsp:txXfrm>
    </dsp:sp>
    <dsp:sp modelId="{A28034AB-7E47-47E8-BDB1-A3B6F743746A}">
      <dsp:nvSpPr>
        <dsp:cNvPr id="0" name=""/>
        <dsp:cNvSpPr/>
      </dsp:nvSpPr>
      <dsp:spPr>
        <a:xfrm rot="5400000">
          <a:off x="4147232" y="-3237945"/>
          <a:ext cx="843254" cy="7321480"/>
        </a:xfrm>
        <a:prstGeom prst="round2SameRect">
          <a:avLst/>
        </a:prstGeom>
        <a:solidFill>
          <a:srgbClr val="FFF3FD"/>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rtl="0">
            <a:lnSpc>
              <a:spcPct val="90000"/>
            </a:lnSpc>
            <a:spcBef>
              <a:spcPct val="0"/>
            </a:spcBef>
            <a:spcAft>
              <a:spcPct val="15000"/>
            </a:spcAft>
            <a:buChar char="••"/>
          </a:pPr>
          <a:r>
            <a:rPr lang="tr-TR" sz="1600" b="1" kern="1200" dirty="0" smtClean="0"/>
            <a:t>Bir takvim yılında en fazla </a:t>
          </a:r>
          <a:r>
            <a:rPr lang="tr-TR" sz="1600" b="1" u="none" kern="1200" dirty="0" smtClean="0">
              <a:solidFill>
                <a:schemeClr val="tx1"/>
              </a:solidFill>
            </a:rPr>
            <a:t>2 taksitin </a:t>
          </a:r>
          <a:r>
            <a:rPr lang="tr-TR" sz="1600" b="1" u="none" kern="1200" dirty="0" smtClean="0"/>
            <a:t>süresinde </a:t>
          </a:r>
          <a:r>
            <a:rPr lang="tr-TR" sz="1600" b="1" kern="1200" dirty="0" smtClean="0"/>
            <a:t>ödenmemesine izin verilmektedir.</a:t>
          </a:r>
          <a:endParaRPr lang="tr-TR" sz="1600" kern="1200" dirty="0"/>
        </a:p>
      </dsp:txBody>
      <dsp:txXfrm rot="5400000">
        <a:off x="4147232" y="-3237945"/>
        <a:ext cx="843254" cy="7321480"/>
      </dsp:txXfrm>
    </dsp:sp>
    <dsp:sp modelId="{A10E49B8-18EA-488A-B4E5-D44927619916}">
      <dsp:nvSpPr>
        <dsp:cNvPr id="0" name=""/>
        <dsp:cNvSpPr/>
      </dsp:nvSpPr>
      <dsp:spPr>
        <a:xfrm rot="5400000">
          <a:off x="-194597" y="1345528"/>
          <a:ext cx="1297313" cy="908119"/>
        </a:xfrm>
        <a:prstGeom prst="chevron">
          <a:avLst/>
        </a:prstGeom>
        <a:solidFill>
          <a:srgbClr val="FFF3FD"/>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endParaRPr lang="tr-TR" sz="1600" b="1" kern="1200" dirty="0">
            <a:solidFill>
              <a:schemeClr val="tx1"/>
            </a:solidFill>
          </a:endParaRPr>
        </a:p>
      </dsp:txBody>
      <dsp:txXfrm rot="5400000">
        <a:off x="-194597" y="1345528"/>
        <a:ext cx="1297313" cy="908119"/>
      </dsp:txXfrm>
    </dsp:sp>
    <dsp:sp modelId="{1D597DA7-3028-4FB0-97B8-0665B7CE6B88}">
      <dsp:nvSpPr>
        <dsp:cNvPr id="0" name=""/>
        <dsp:cNvSpPr/>
      </dsp:nvSpPr>
      <dsp:spPr>
        <a:xfrm rot="5400000">
          <a:off x="4147232" y="-2086845"/>
          <a:ext cx="843254" cy="7321480"/>
        </a:xfrm>
        <a:prstGeom prst="round2SameRect">
          <a:avLst/>
        </a:prstGeom>
        <a:solidFill>
          <a:srgbClr val="FFF3FD"/>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rtl="0">
            <a:lnSpc>
              <a:spcPct val="90000"/>
            </a:lnSpc>
            <a:spcBef>
              <a:spcPct val="0"/>
            </a:spcBef>
            <a:spcAft>
              <a:spcPct val="15000"/>
            </a:spcAft>
            <a:buChar char="••"/>
          </a:pPr>
          <a:r>
            <a:rPr lang="tr-TR" sz="1600" b="1" kern="1200" dirty="0" smtClean="0"/>
            <a:t>Ödenmemiş taksitler takibe alınmayacaktır.</a:t>
          </a:r>
          <a:endParaRPr lang="tr-TR" sz="1600" kern="1200" dirty="0"/>
        </a:p>
      </dsp:txBody>
      <dsp:txXfrm rot="5400000">
        <a:off x="4147232" y="-2086845"/>
        <a:ext cx="843254" cy="7321480"/>
      </dsp:txXfrm>
    </dsp:sp>
    <dsp:sp modelId="{B86C9A11-8E8D-472F-8A13-DE0F9064973D}">
      <dsp:nvSpPr>
        <dsp:cNvPr id="0" name=""/>
        <dsp:cNvSpPr/>
      </dsp:nvSpPr>
      <dsp:spPr>
        <a:xfrm rot="5400000">
          <a:off x="-194597" y="2497965"/>
          <a:ext cx="1297313" cy="908119"/>
        </a:xfrm>
        <a:prstGeom prst="chevron">
          <a:avLst/>
        </a:prstGeom>
        <a:solidFill>
          <a:srgbClr val="FFF3FD"/>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endParaRPr lang="tr-TR" sz="1200" kern="1200" dirty="0">
            <a:solidFill>
              <a:schemeClr val="tx1"/>
            </a:solidFill>
          </a:endParaRPr>
        </a:p>
      </dsp:txBody>
      <dsp:txXfrm rot="5400000">
        <a:off x="-194597" y="2497965"/>
        <a:ext cx="1297313" cy="908119"/>
      </dsp:txXfrm>
    </dsp:sp>
    <dsp:sp modelId="{076CA1C6-3832-45B5-BB39-30DEC4117CF4}">
      <dsp:nvSpPr>
        <dsp:cNvPr id="0" name=""/>
        <dsp:cNvSpPr/>
      </dsp:nvSpPr>
      <dsp:spPr>
        <a:xfrm rot="5400000">
          <a:off x="4147232" y="-935744"/>
          <a:ext cx="843254" cy="7321480"/>
        </a:xfrm>
        <a:prstGeom prst="round2SameRect">
          <a:avLst/>
        </a:prstGeom>
        <a:solidFill>
          <a:srgbClr val="FFEBFC"/>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tr-TR" sz="1600" b="1" u="none" kern="1200" dirty="0" smtClean="0"/>
            <a:t>Süresinde ödenmeyen taksit, </a:t>
          </a:r>
          <a:r>
            <a:rPr lang="tr-TR" sz="1600" b="1" u="none" kern="1200" dirty="0" smtClean="0">
              <a:solidFill>
                <a:schemeClr val="tx1"/>
              </a:solidFill>
            </a:rPr>
            <a:t>son taksiti izleyen ayın sonuna kadar gecikme zammı oranında geç ödeme zammı</a:t>
          </a:r>
          <a:r>
            <a:rPr lang="tr-TR" sz="1600" b="1" u="none" kern="1200" dirty="0" smtClean="0">
              <a:solidFill>
                <a:srgbClr val="FF0000"/>
              </a:solidFill>
            </a:rPr>
            <a:t> </a:t>
          </a:r>
          <a:r>
            <a:rPr lang="tr-TR" sz="1600" b="1" u="none" kern="1200" dirty="0" smtClean="0"/>
            <a:t>ile birlikte ödenebilecektir.</a:t>
          </a:r>
          <a:endParaRPr lang="tr-TR" sz="1600" u="none" kern="1200" dirty="0"/>
        </a:p>
      </dsp:txBody>
      <dsp:txXfrm rot="5400000">
        <a:off x="4147232" y="-935744"/>
        <a:ext cx="843254" cy="7321480"/>
      </dsp:txXfrm>
    </dsp:sp>
    <dsp:sp modelId="{C407A4EE-3BA9-47B0-942F-8B29F26BA59C}">
      <dsp:nvSpPr>
        <dsp:cNvPr id="0" name=""/>
        <dsp:cNvSpPr/>
      </dsp:nvSpPr>
      <dsp:spPr>
        <a:xfrm rot="5400000">
          <a:off x="-194597" y="3649065"/>
          <a:ext cx="1297313" cy="908119"/>
        </a:xfrm>
        <a:prstGeom prst="chevron">
          <a:avLst/>
        </a:prstGeom>
        <a:solidFill>
          <a:srgbClr val="FFEBFC"/>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rtl="0">
            <a:lnSpc>
              <a:spcPct val="90000"/>
            </a:lnSpc>
            <a:spcBef>
              <a:spcPct val="0"/>
            </a:spcBef>
            <a:spcAft>
              <a:spcPct val="35000"/>
            </a:spcAft>
          </a:pPr>
          <a:endParaRPr lang="tr-TR" sz="1400" kern="1200" dirty="0">
            <a:solidFill>
              <a:schemeClr val="tx1"/>
            </a:solidFill>
          </a:endParaRPr>
        </a:p>
      </dsp:txBody>
      <dsp:txXfrm rot="5400000">
        <a:off x="-194597" y="3649065"/>
        <a:ext cx="1297313" cy="908119"/>
      </dsp:txXfrm>
    </dsp:sp>
    <dsp:sp modelId="{8297E1E0-BF8B-4C48-83A7-1CCD809A7297}">
      <dsp:nvSpPr>
        <dsp:cNvPr id="0" name=""/>
        <dsp:cNvSpPr/>
      </dsp:nvSpPr>
      <dsp:spPr>
        <a:xfrm rot="5400000">
          <a:off x="4147232" y="215355"/>
          <a:ext cx="843254" cy="7321480"/>
        </a:xfrm>
        <a:prstGeom prst="round2SameRect">
          <a:avLst/>
        </a:prstGeom>
        <a:solidFill>
          <a:srgbClr val="FFEBFC"/>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rtl="0">
            <a:lnSpc>
              <a:spcPct val="90000"/>
            </a:lnSpc>
            <a:spcBef>
              <a:spcPct val="0"/>
            </a:spcBef>
            <a:spcAft>
              <a:spcPct val="15000"/>
            </a:spcAft>
            <a:buChar char="••"/>
          </a:pPr>
          <a:r>
            <a:rPr lang="tr-TR" sz="1600" b="1" kern="1200" dirty="0" smtClean="0"/>
            <a:t>Cari döneme ait alacak tutarları veya taksit tutarlarının </a:t>
          </a:r>
          <a:r>
            <a:rPr lang="tr-TR" sz="1600" b="1" u="none" kern="1200" dirty="0" smtClean="0">
              <a:solidFill>
                <a:schemeClr val="tx1"/>
              </a:solidFill>
            </a:rPr>
            <a:t>% 10’unu aşmamak şartıyla 5 liraya </a:t>
          </a:r>
          <a:r>
            <a:rPr lang="tr-TR" sz="1600" b="1" u="none" kern="1200" dirty="0" smtClean="0"/>
            <a:t>(bu tutar dahil) kadar yapılmış eksik ödemeler ihlal sayılmayacaktır.</a:t>
          </a:r>
          <a:endParaRPr lang="tr-TR" sz="1600" u="none" kern="1200" dirty="0"/>
        </a:p>
      </dsp:txBody>
      <dsp:txXfrm rot="5400000">
        <a:off x="4147232" y="215355"/>
        <a:ext cx="843254" cy="732148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D8B32F-3AAB-4C26-9AEF-94CAB1FF652C}">
      <dsp:nvSpPr>
        <dsp:cNvPr id="0" name=""/>
        <dsp:cNvSpPr/>
      </dsp:nvSpPr>
      <dsp:spPr>
        <a:xfrm>
          <a:off x="0" y="451"/>
          <a:ext cx="8136904" cy="1251997"/>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tr-TR" sz="1800" b="1" u="none" kern="1200" dirty="0" smtClean="0">
              <a:solidFill>
                <a:schemeClr val="tx1"/>
              </a:solidFill>
            </a:rPr>
            <a:t>Yapılandırmanın ihlali halinde borçlular ödedikleri tutarlar kadar Kanun hükümlerinden yararlanacaktır.</a:t>
          </a:r>
          <a:endParaRPr lang="tr-TR" sz="1800" u="none" kern="1200" dirty="0">
            <a:solidFill>
              <a:schemeClr val="tx1"/>
            </a:solidFill>
          </a:endParaRPr>
        </a:p>
      </dsp:txBody>
      <dsp:txXfrm>
        <a:off x="0" y="451"/>
        <a:ext cx="8136904" cy="1251997"/>
      </dsp:txXfrm>
    </dsp:sp>
    <dsp:sp modelId="{06F4D96E-D229-4E46-92A5-8A3D1D943528}">
      <dsp:nvSpPr>
        <dsp:cNvPr id="0" name=""/>
        <dsp:cNvSpPr/>
      </dsp:nvSpPr>
      <dsp:spPr>
        <a:xfrm>
          <a:off x="0" y="1265330"/>
          <a:ext cx="8136904" cy="1251997"/>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tr-TR" sz="1800" b="1" u="none" kern="1200" dirty="0" smtClean="0">
              <a:solidFill>
                <a:schemeClr val="tx1"/>
              </a:solidFill>
            </a:rPr>
            <a:t>6183 sayılı Kanun ve diğer kanunlara göre tecil edilmiş alacaklar da bu Maddeden yararlanabilecek ve Kanunun yayımlandığı tarihe kadar tecil şartlarına </a:t>
          </a:r>
          <a:r>
            <a:rPr lang="tr-TR" sz="1800" b="1" kern="1200" dirty="0" smtClean="0">
              <a:solidFill>
                <a:schemeClr val="tx1"/>
              </a:solidFill>
            </a:rPr>
            <a:t>uygun olarak ödenen taksit tutarları için tecil hükümleri geçerli sayılacaktır. Geri kalan tutarlar ise maddeye göre yapılandırılacak.</a:t>
          </a:r>
          <a:endParaRPr lang="tr-TR" sz="1800" kern="1200" dirty="0">
            <a:solidFill>
              <a:schemeClr val="tx1"/>
            </a:solidFill>
          </a:endParaRPr>
        </a:p>
      </dsp:txBody>
      <dsp:txXfrm>
        <a:off x="0" y="1265330"/>
        <a:ext cx="8136904" cy="1251997"/>
      </dsp:txXfrm>
    </dsp:sp>
    <dsp:sp modelId="{2B9E292A-4638-495E-A1A4-6EA0865017CC}">
      <dsp:nvSpPr>
        <dsp:cNvPr id="0" name=""/>
        <dsp:cNvSpPr/>
      </dsp:nvSpPr>
      <dsp:spPr>
        <a:xfrm>
          <a:off x="0" y="2530208"/>
          <a:ext cx="8136904" cy="1251997"/>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0">
            <a:lnSpc>
              <a:spcPct val="90000"/>
            </a:lnSpc>
            <a:spcBef>
              <a:spcPct val="0"/>
            </a:spcBef>
            <a:spcAft>
              <a:spcPct val="35000"/>
            </a:spcAft>
          </a:pPr>
          <a:r>
            <a:rPr lang="tr-TR" sz="1800" b="1" u="none" kern="1200" dirty="0" smtClean="0">
              <a:solidFill>
                <a:schemeClr val="tx1"/>
              </a:solidFill>
            </a:rPr>
            <a:t>6111 sayılı Kanun kapsamında yapılandırılan ve taksit ödemeleri devam eden alacaklar, bu Kanunun kapsamı dışında tutulmuştur.</a:t>
          </a:r>
          <a:endParaRPr lang="tr-TR" sz="1800" u="none" kern="1200" dirty="0">
            <a:solidFill>
              <a:schemeClr val="tx1"/>
            </a:solidFill>
          </a:endParaRPr>
        </a:p>
      </dsp:txBody>
      <dsp:txXfrm>
        <a:off x="0" y="2530208"/>
        <a:ext cx="8136904" cy="1251997"/>
      </dsp:txXfrm>
    </dsp:sp>
    <dsp:sp modelId="{C5E041B7-8065-455E-92CB-41E8D4B67E1A}">
      <dsp:nvSpPr>
        <dsp:cNvPr id="0" name=""/>
        <dsp:cNvSpPr/>
      </dsp:nvSpPr>
      <dsp:spPr>
        <a:xfrm>
          <a:off x="0" y="3795086"/>
          <a:ext cx="8136904" cy="1251997"/>
        </a:xfrm>
        <a:prstGeom prst="roundRect">
          <a:avLst/>
        </a:prstGeom>
        <a:solidFill>
          <a:srgbClr val="FFF3FD"/>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tr-TR" sz="1800" b="1" kern="1200" dirty="0" smtClean="0">
              <a:solidFill>
                <a:schemeClr val="tx1"/>
              </a:solidFill>
            </a:rPr>
            <a:t>Belediyeler için yayımlanmış </a:t>
          </a:r>
          <a:r>
            <a:rPr lang="tr-TR" sz="1800" b="1" u="none" kern="1200" dirty="0" smtClean="0">
              <a:solidFill>
                <a:schemeClr val="tx1"/>
              </a:solidFill>
            </a:rPr>
            <a:t>uzlaşma yasaları kapsamında uzlaşma sağlanan alacaklar için bu Kanun hükümlerinden yararlanılamayacaktır.</a:t>
          </a:r>
          <a:endParaRPr lang="tr-TR" sz="1800" u="none" kern="1200" dirty="0">
            <a:solidFill>
              <a:schemeClr val="tx1"/>
            </a:solidFill>
          </a:endParaRPr>
        </a:p>
      </dsp:txBody>
      <dsp:txXfrm>
        <a:off x="0" y="3795086"/>
        <a:ext cx="8136904" cy="12519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22" name="Rectangle 2"/>
          <p:cNvSpPr>
            <a:spLocks noGrp="1" noChangeArrowheads="1"/>
          </p:cNvSpPr>
          <p:nvPr>
            <p:ph type="hdr" sz="quarter"/>
          </p:nvPr>
        </p:nvSpPr>
        <p:spPr bwMode="auto">
          <a:xfrm>
            <a:off x="0" y="0"/>
            <a:ext cx="4279918" cy="3402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tr-TR"/>
          </a:p>
        </p:txBody>
      </p:sp>
      <p:sp>
        <p:nvSpPr>
          <p:cNvPr id="337923" name="Rectangle 3"/>
          <p:cNvSpPr>
            <a:spLocks noGrp="1" noChangeArrowheads="1"/>
          </p:cNvSpPr>
          <p:nvPr>
            <p:ph type="dt" sz="quarter" idx="1"/>
          </p:nvPr>
        </p:nvSpPr>
        <p:spPr bwMode="auto">
          <a:xfrm>
            <a:off x="5592027" y="0"/>
            <a:ext cx="4279918" cy="3402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tr-TR"/>
          </a:p>
        </p:txBody>
      </p:sp>
      <p:sp>
        <p:nvSpPr>
          <p:cNvPr id="337924" name="Rectangle 4"/>
          <p:cNvSpPr>
            <a:spLocks noGrp="1" noChangeArrowheads="1"/>
          </p:cNvSpPr>
          <p:nvPr>
            <p:ph type="ftr" sz="quarter" idx="2"/>
          </p:nvPr>
        </p:nvSpPr>
        <p:spPr bwMode="auto">
          <a:xfrm>
            <a:off x="0" y="6456324"/>
            <a:ext cx="4279918" cy="3402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tr-TR"/>
          </a:p>
        </p:txBody>
      </p:sp>
      <p:sp>
        <p:nvSpPr>
          <p:cNvPr id="337925" name="Rectangle 5"/>
          <p:cNvSpPr>
            <a:spLocks noGrp="1" noChangeArrowheads="1"/>
          </p:cNvSpPr>
          <p:nvPr>
            <p:ph type="sldNum" sz="quarter" idx="3"/>
          </p:nvPr>
        </p:nvSpPr>
        <p:spPr bwMode="auto">
          <a:xfrm>
            <a:off x="5592027" y="6456324"/>
            <a:ext cx="4279918" cy="3402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A6AD2E0F-6161-4258-8D34-1A4F7985F422}" type="slidenum">
              <a:rPr lang="tr-TR"/>
              <a:pPr>
                <a:defRPr/>
              </a:pPr>
              <a:t>‹#›</a:t>
            </a:fld>
            <a:endParaRPr lang="tr-TR"/>
          </a:p>
        </p:txBody>
      </p:sp>
    </p:spTree>
    <p:extLst>
      <p:ext uri="{BB962C8B-B14F-4D97-AF65-F5344CB8AC3E}">
        <p14:creationId xmlns:p14="http://schemas.microsoft.com/office/powerpoint/2010/main" xmlns="" val="38880272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2626" name="Rectangle 2"/>
          <p:cNvSpPr>
            <a:spLocks noGrp="1" noChangeArrowheads="1"/>
          </p:cNvSpPr>
          <p:nvPr>
            <p:ph type="hdr" sz="quarter"/>
          </p:nvPr>
        </p:nvSpPr>
        <p:spPr bwMode="auto">
          <a:xfrm>
            <a:off x="0" y="0"/>
            <a:ext cx="4279918" cy="3402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tr-TR"/>
          </a:p>
        </p:txBody>
      </p:sp>
      <p:sp>
        <p:nvSpPr>
          <p:cNvPr id="282627" name="Rectangle 3"/>
          <p:cNvSpPr>
            <a:spLocks noGrp="1" noChangeArrowheads="1"/>
          </p:cNvSpPr>
          <p:nvPr>
            <p:ph type="dt" idx="1"/>
          </p:nvPr>
        </p:nvSpPr>
        <p:spPr bwMode="auto">
          <a:xfrm>
            <a:off x="5592027" y="0"/>
            <a:ext cx="4279918" cy="34026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tr-TR"/>
          </a:p>
        </p:txBody>
      </p:sp>
      <p:sp>
        <p:nvSpPr>
          <p:cNvPr id="30724" name="Rectangle 4"/>
          <p:cNvSpPr>
            <a:spLocks noGrp="1" noRot="1" noChangeAspect="1" noChangeArrowheads="1" noTextEdit="1"/>
          </p:cNvSpPr>
          <p:nvPr>
            <p:ph type="sldImg" idx="2"/>
          </p:nvPr>
        </p:nvSpPr>
        <p:spPr bwMode="auto">
          <a:xfrm>
            <a:off x="3238500" y="509588"/>
            <a:ext cx="3400425" cy="25495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2629" name="Rectangle 5"/>
          <p:cNvSpPr>
            <a:spLocks noGrp="1" noChangeArrowheads="1"/>
          </p:cNvSpPr>
          <p:nvPr>
            <p:ph type="body" sz="quarter" idx="3"/>
          </p:nvPr>
        </p:nvSpPr>
        <p:spPr bwMode="auto">
          <a:xfrm>
            <a:off x="986965" y="3228706"/>
            <a:ext cx="7900322" cy="30591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282630" name="Rectangle 6"/>
          <p:cNvSpPr>
            <a:spLocks noGrp="1" noChangeArrowheads="1"/>
          </p:cNvSpPr>
          <p:nvPr>
            <p:ph type="ftr" sz="quarter" idx="4"/>
          </p:nvPr>
        </p:nvSpPr>
        <p:spPr bwMode="auto">
          <a:xfrm>
            <a:off x="0" y="6456324"/>
            <a:ext cx="4279918" cy="3402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tr-TR"/>
          </a:p>
        </p:txBody>
      </p:sp>
      <p:sp>
        <p:nvSpPr>
          <p:cNvPr id="282631" name="Rectangle 7"/>
          <p:cNvSpPr>
            <a:spLocks noGrp="1" noChangeArrowheads="1"/>
          </p:cNvSpPr>
          <p:nvPr>
            <p:ph type="sldNum" sz="quarter" idx="5"/>
          </p:nvPr>
        </p:nvSpPr>
        <p:spPr bwMode="auto">
          <a:xfrm>
            <a:off x="5592027" y="6456324"/>
            <a:ext cx="4279918" cy="34026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72B16FE-BBB5-4877-9703-8CFB3D93E8B0}" type="slidenum">
              <a:rPr lang="tr-TR"/>
              <a:pPr>
                <a:defRPr/>
              </a:pPr>
              <a:t>‹#›</a:t>
            </a:fld>
            <a:endParaRPr lang="tr-TR"/>
          </a:p>
        </p:txBody>
      </p:sp>
    </p:spTree>
    <p:extLst>
      <p:ext uri="{BB962C8B-B14F-4D97-AF65-F5344CB8AC3E}">
        <p14:creationId xmlns:p14="http://schemas.microsoft.com/office/powerpoint/2010/main" xmlns="" val="34965574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15" name="Date Placeholder 14"/>
          <p:cNvSpPr>
            <a:spLocks noGrp="1"/>
          </p:cNvSpPr>
          <p:nvPr>
            <p:ph type="dt" sz="half" idx="10"/>
          </p:nvPr>
        </p:nvSpPr>
        <p:spPr/>
        <p:txBody>
          <a:bodyPr/>
          <a:lstStyle/>
          <a:p>
            <a:pPr>
              <a:defRPr/>
            </a:pPr>
            <a:fld id="{FF3ED2E7-61A7-4F45-8CF3-487748FB81DD}" type="datetime1">
              <a:rPr lang="tr-TR" smtClean="0">
                <a:solidFill>
                  <a:srgbClr val="000000"/>
                </a:solidFill>
              </a:rPr>
              <a:pPr>
                <a:defRPr/>
              </a:pPr>
              <a:t>22.10.2014</a:t>
            </a:fld>
            <a:endParaRPr lang="tr-TR">
              <a:solidFill>
                <a:srgbClr val="000000"/>
              </a:solidFill>
            </a:endParaRPr>
          </a:p>
        </p:txBody>
      </p:sp>
      <p:sp>
        <p:nvSpPr>
          <p:cNvPr id="16" name="Slide Number Placeholder 15"/>
          <p:cNvSpPr>
            <a:spLocks noGrp="1"/>
          </p:cNvSpPr>
          <p:nvPr>
            <p:ph type="sldNum" sz="quarter" idx="11"/>
          </p:nvPr>
        </p:nvSpPr>
        <p:spPr/>
        <p:txBody>
          <a:bodyPr/>
          <a:lstStyle/>
          <a:p>
            <a:pPr>
              <a:defRPr/>
            </a:pPr>
            <a:fld id="{F6000067-A01D-425F-AD19-F1CAF2600821}" type="slidenum">
              <a:rPr lang="tr-TR" smtClean="0">
                <a:solidFill>
                  <a:srgbClr val="000000"/>
                </a:solidFill>
              </a:rPr>
              <a:pPr>
                <a:defRPr/>
              </a:pPr>
              <a:t>‹#›</a:t>
            </a:fld>
            <a:endParaRPr lang="tr-TR">
              <a:solidFill>
                <a:srgbClr val="000000"/>
              </a:solidFill>
            </a:endParaRPr>
          </a:p>
        </p:txBody>
      </p:sp>
      <p:sp>
        <p:nvSpPr>
          <p:cNvPr id="17" name="Footer Placeholder 16"/>
          <p:cNvSpPr>
            <a:spLocks noGrp="1"/>
          </p:cNvSpPr>
          <p:nvPr>
            <p:ph type="ftr" sz="quarter" idx="12"/>
          </p:nvPr>
        </p:nvSpPr>
        <p:spPr/>
        <p:txBody>
          <a:bodyPr/>
          <a:lstStyle/>
          <a:p>
            <a:pPr>
              <a:defRPr/>
            </a:pPr>
            <a:endParaRPr lang="tr-TR">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5" name="Footer Placeholder 4"/>
          <p:cNvSpPr>
            <a:spLocks noGrp="1"/>
          </p:cNvSpPr>
          <p:nvPr>
            <p:ph type="ftr" sz="quarter" idx="11"/>
          </p:nvPr>
        </p:nvSpPr>
        <p:spPr/>
        <p:txBody>
          <a:bodyPr/>
          <a:lstStyle/>
          <a:p>
            <a:pPr>
              <a:defRPr/>
            </a:pPr>
            <a:endParaRPr lang="tr-TR">
              <a:solidFill>
                <a:srgbClr val="000000"/>
              </a:solidFill>
            </a:endParaRPr>
          </a:p>
        </p:txBody>
      </p:sp>
      <p:sp>
        <p:nvSpPr>
          <p:cNvPr id="6" name="Slide Number Placeholder 5"/>
          <p:cNvSpPr>
            <a:spLocks noGrp="1"/>
          </p:cNvSpPr>
          <p:nvPr>
            <p:ph type="sldNum" sz="quarter" idx="12"/>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5" name="Footer Placeholder 4"/>
          <p:cNvSpPr>
            <a:spLocks noGrp="1"/>
          </p:cNvSpPr>
          <p:nvPr>
            <p:ph type="ftr" sz="quarter" idx="11"/>
          </p:nvPr>
        </p:nvSpPr>
        <p:spPr/>
        <p:txBody>
          <a:bodyPr/>
          <a:lstStyle/>
          <a:p>
            <a:pPr>
              <a:defRPr/>
            </a:pPr>
            <a:endParaRPr lang="tr-TR">
              <a:solidFill>
                <a:srgbClr val="000000"/>
              </a:solidFill>
            </a:endParaRPr>
          </a:p>
        </p:txBody>
      </p:sp>
      <p:sp>
        <p:nvSpPr>
          <p:cNvPr id="6" name="Slide Number Placeholder 5"/>
          <p:cNvSpPr>
            <a:spLocks noGrp="1"/>
          </p:cNvSpPr>
          <p:nvPr>
            <p:ph type="sldNum" sz="quarter" idx="12"/>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endParaRPr lang="tr-TR"/>
          </a:p>
        </p:txBody>
      </p:sp>
      <p:sp>
        <p:nvSpPr>
          <p:cNvPr id="3" name="Table Placeholder 2"/>
          <p:cNvSpPr>
            <a:spLocks noGrp="1"/>
          </p:cNvSpPr>
          <p:nvPr>
            <p:ph type="tbl" idx="1"/>
          </p:nvPr>
        </p:nvSpPr>
        <p:spPr>
          <a:xfrm>
            <a:off x="457200" y="1981200"/>
            <a:ext cx="8229600" cy="3886200"/>
          </a:xfrm>
        </p:spPr>
        <p:txBody>
          <a:bodyPr/>
          <a:lstStyle/>
          <a:p>
            <a:pPr lvl="0"/>
            <a:endParaRPr lang="tr-TR" noProof="0"/>
          </a:p>
        </p:txBody>
      </p:sp>
      <p:sp>
        <p:nvSpPr>
          <p:cNvPr id="4"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0098B22-2CC3-4D79-A116-24B2465D0883}" type="slidenum">
              <a:rPr lang="tr-TR">
                <a:solidFill>
                  <a:srgbClr val="000000"/>
                </a:solidFill>
              </a:rPr>
              <a:pPr>
                <a:defRPr/>
              </a:pPr>
              <a:t>‹#›</a:t>
            </a:fld>
            <a:endParaRPr lang="tr-TR">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fld id="{69C981C8-8BCD-4749-9DEC-688E4F4F2ABD}" type="datetime1">
              <a:rPr lang="tr-TR">
                <a:solidFill>
                  <a:srgbClr val="000000"/>
                </a:solidFill>
              </a:rPr>
              <a:pPr>
                <a:defRPr/>
              </a:pPr>
              <a:t>22.10.2014</a:t>
            </a:fld>
            <a:endParaRPr lang="tr-TR">
              <a:solidFill>
                <a:srgbClr val="000000"/>
              </a:solidFill>
            </a:endParaRPr>
          </a:p>
        </p:txBody>
      </p:sp>
    </p:spTree>
    <p:extLst>
      <p:ext uri="{BB962C8B-B14F-4D97-AF65-F5344CB8AC3E}">
        <p14:creationId xmlns:p14="http://schemas.microsoft.com/office/powerpoint/2010/main" xmlns="" val="3719439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Title 12"/>
          <p:cNvSpPr>
            <a:spLocks noGrp="1"/>
          </p:cNvSpPr>
          <p:nvPr>
            <p:ph type="title"/>
          </p:nvPr>
        </p:nvSpPr>
        <p:spPr/>
        <p:txBody>
          <a:bodyPr/>
          <a:lstStyle/>
          <a:p>
            <a:r>
              <a:rPr lang="tr-TR" smtClean="0"/>
              <a:t>Asıl başlık stili için tıklatın</a:t>
            </a:r>
            <a:endParaRPr lang="en-US"/>
          </a:p>
        </p:txBody>
      </p:sp>
      <p:sp>
        <p:nvSpPr>
          <p:cNvPr id="14" name="Date Placeholder 13"/>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15" name="Slide Number Placeholder 14"/>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16" name="Footer Placeholder 15"/>
          <p:cNvSpPr>
            <a:spLocks noGrp="1"/>
          </p:cNvSpPr>
          <p:nvPr>
            <p:ph type="ftr" sz="quarter" idx="12"/>
          </p:nvPr>
        </p:nvSpPr>
        <p:spPr/>
        <p:txBody>
          <a:bodyPr/>
          <a:lstStyle/>
          <a:p>
            <a:pPr>
              <a:defRPr/>
            </a:pPr>
            <a:endParaRPr lang="tr-TR">
              <a:solidFill>
                <a:srgbClr val="000000"/>
              </a:solidFill>
            </a:endParaRPr>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12" name="Date Placeholder 11"/>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13" name="Slide Number Placeholder 12"/>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14" name="Footer Placeholder 13"/>
          <p:cNvSpPr>
            <a:spLocks noGrp="1"/>
          </p:cNvSpPr>
          <p:nvPr>
            <p:ph type="ftr" sz="quarter" idx="12"/>
          </p:nvPr>
        </p:nvSpPr>
        <p:spPr/>
        <p:txBody>
          <a:bodyPr/>
          <a:lstStyle/>
          <a:p>
            <a:pPr>
              <a:defRPr/>
            </a:pPr>
            <a:endParaRPr lang="tr-TR">
              <a:solidFill>
                <a:srgbClr val="000000"/>
              </a:solidFill>
            </a:endParaRP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tr-TR" smtClean="0"/>
              <a:t>Asıl başlık stili için tıklatın</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9" name="Slide Number Placeholder 8"/>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10" name="Footer Placeholder 9"/>
          <p:cNvSpPr>
            <a:spLocks noGrp="1"/>
          </p:cNvSpPr>
          <p:nvPr>
            <p:ph type="ftr" sz="quarter" idx="12"/>
          </p:nvPr>
        </p:nvSpPr>
        <p:spPr/>
        <p:txBody>
          <a:bodyPr/>
          <a:lstStyle/>
          <a:p>
            <a:pPr>
              <a:defRPr/>
            </a:pPr>
            <a:endParaRPr lang="tr-TR">
              <a:solidFill>
                <a:srgbClr val="000000"/>
              </a:solidFill>
            </a:endParaRPr>
          </a:p>
        </p:txBody>
      </p:sp>
      <p:sp>
        <p:nvSpPr>
          <p:cNvPr id="11" name="Title 10"/>
          <p:cNvSpPr>
            <a:spLocks noGrp="1"/>
          </p:cNvSpPr>
          <p:nvPr>
            <p:ph type="title"/>
          </p:nvPr>
        </p:nvSpPr>
        <p:spPr/>
        <p:txBody>
          <a:bodyPr/>
          <a:lstStyle/>
          <a:p>
            <a:r>
              <a:rPr lang="tr-TR" smtClean="0"/>
              <a:t>Asıl başlık stili için tıklatın</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tr-TR" smtClean="0"/>
              <a:t>Asıl başlık stili için tıklatın</a:t>
            </a:r>
            <a:endParaRPr lang="en-US" dirty="0"/>
          </a:p>
        </p:txBody>
      </p:sp>
      <p:sp>
        <p:nvSpPr>
          <p:cNvPr id="14" name="Date Placeholder 13"/>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15" name="Slide Number Placeholder 14"/>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16" name="Footer Placeholder 15"/>
          <p:cNvSpPr>
            <a:spLocks noGrp="1"/>
          </p:cNvSpPr>
          <p:nvPr>
            <p:ph type="ftr" sz="quarter" idx="12"/>
          </p:nvPr>
        </p:nvSpPr>
        <p:spPr/>
        <p:txBody>
          <a:bodyPr/>
          <a:lstStyle/>
          <a:p>
            <a:pPr>
              <a:defRPr/>
            </a:pPr>
            <a:endParaRPr lang="tr-TR">
              <a:solidFill>
                <a:srgbClr val="000000"/>
              </a:solidFill>
            </a:endParaRPr>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a:p>
        </p:txBody>
      </p:sp>
      <p:sp>
        <p:nvSpPr>
          <p:cNvPr id="7" name="Date Placeholder 6"/>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8" name="Slide Number Placeholder 7"/>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9" name="Footer Placeholder 8"/>
          <p:cNvSpPr>
            <a:spLocks noGrp="1"/>
          </p:cNvSpPr>
          <p:nvPr>
            <p:ph type="ftr" sz="quarter" idx="12"/>
          </p:nvPr>
        </p:nvSpPr>
        <p:spPr/>
        <p:txBody>
          <a:bodyPr/>
          <a:lstStyle/>
          <a:p>
            <a:pPr>
              <a:defRPr/>
            </a:pPr>
            <a:endParaRPr lang="tr-TR">
              <a:solidFill>
                <a:srgbClr val="000000"/>
              </a:solidFill>
            </a:endParaRPr>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6" name="Slide Number Placeholder 5"/>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7" name="Footer Placeholder 6"/>
          <p:cNvSpPr>
            <a:spLocks noGrp="1"/>
          </p:cNvSpPr>
          <p:nvPr>
            <p:ph type="ftr" sz="quarter" idx="12"/>
          </p:nvPr>
        </p:nvSpPr>
        <p:spPr/>
        <p:txBody>
          <a:bodyPr/>
          <a:lstStyle/>
          <a:p>
            <a:pPr>
              <a:defRPr/>
            </a:pPr>
            <a:endParaRPr lang="tr-TR">
              <a:solidFill>
                <a:srgbClr val="000000"/>
              </a:solidFill>
            </a:endParaRP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5" name="Date Placeholder 14"/>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16" name="Slide Number Placeholder 15"/>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17" name="Footer Placeholder 16"/>
          <p:cNvSpPr>
            <a:spLocks noGrp="1"/>
          </p:cNvSpPr>
          <p:nvPr>
            <p:ph type="ftr" sz="quarter" idx="12"/>
          </p:nvPr>
        </p:nvSpPr>
        <p:spPr/>
        <p:txBody>
          <a:bodyPr/>
          <a:lstStyle/>
          <a:p>
            <a:pPr>
              <a:defRPr/>
            </a:pPr>
            <a:endParaRPr lang="tr-TR">
              <a:solidFill>
                <a:srgbClr val="000000"/>
              </a:solidFill>
            </a:endParaRPr>
          </a:p>
        </p:txBody>
      </p:sp>
      <p:sp>
        <p:nvSpPr>
          <p:cNvPr id="18" name="Title 17"/>
          <p:cNvSpPr>
            <a:spLocks noGrp="1"/>
          </p:cNvSpPr>
          <p:nvPr>
            <p:ph type="title"/>
          </p:nvPr>
        </p:nvSpPr>
        <p:spPr/>
        <p:txBody>
          <a:bodyPr/>
          <a:lstStyle/>
          <a:p>
            <a:r>
              <a:rPr lang="tr-TR" smtClean="0"/>
              <a:t>Asıl başlık stili için tıklatın</a:t>
            </a:r>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tr-TR" smtClean="0"/>
              <a:t>Asıl başlık stili için tıklatın</a:t>
            </a:r>
            <a:endParaRPr lang="en-US"/>
          </a:p>
        </p:txBody>
      </p:sp>
      <p:sp>
        <p:nvSpPr>
          <p:cNvPr id="13" name="Date Placeholder 12"/>
          <p:cNvSpPr>
            <a:spLocks noGrp="1"/>
          </p:cNvSpPr>
          <p:nvPr>
            <p:ph type="dt" sz="half" idx="10"/>
          </p:nvPr>
        </p:nvSpPr>
        <p:spPr/>
        <p:txBody>
          <a:body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14" name="Slide Number Placeholder 13"/>
          <p:cNvSpPr>
            <a:spLocks noGrp="1"/>
          </p:cNvSpPr>
          <p:nvPr>
            <p:ph type="sldNum" sz="quarter" idx="11"/>
          </p:nvPr>
        </p:nvSpPr>
        <p:spPr/>
        <p:txBody>
          <a:bodyPr/>
          <a:lstStyle/>
          <a:p>
            <a:pPr>
              <a:defRPr/>
            </a:pPr>
            <a:fld id="{1028D3F0-E550-4365-9CB3-5DA583CAB6BF}" type="slidenum">
              <a:rPr lang="tr-TR" smtClean="0">
                <a:solidFill>
                  <a:srgbClr val="000000"/>
                </a:solidFill>
              </a:rPr>
              <a:pPr>
                <a:defRPr/>
              </a:pPr>
              <a:t>‹#›</a:t>
            </a:fld>
            <a:endParaRPr lang="tr-TR">
              <a:solidFill>
                <a:srgbClr val="000000"/>
              </a:solidFill>
            </a:endParaRPr>
          </a:p>
        </p:txBody>
      </p:sp>
      <p:sp>
        <p:nvSpPr>
          <p:cNvPr id="15" name="Footer Placeholder 14"/>
          <p:cNvSpPr>
            <a:spLocks noGrp="1"/>
          </p:cNvSpPr>
          <p:nvPr>
            <p:ph type="ftr" sz="quarter" idx="12"/>
          </p:nvPr>
        </p:nvSpPr>
        <p:spPr/>
        <p:txBody>
          <a:bodyPr/>
          <a:lstStyle/>
          <a:p>
            <a:pPr>
              <a:defRPr/>
            </a:pPr>
            <a:endParaRPr lang="tr-TR">
              <a:solidFill>
                <a:srgbClr val="000000"/>
              </a:solidFill>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A0A1E3"/>
            </a:gs>
            <a:gs pos="0">
              <a:srgbClr val="00B0F0"/>
            </a:gs>
            <a:gs pos="0">
              <a:srgbClr val="00B0F0"/>
            </a:gs>
            <a:gs pos="100000">
              <a:srgbClr val="0000FF"/>
            </a:gs>
            <a:gs pos="0">
              <a:srgbClr val="00B0F0"/>
            </a:gs>
            <a:gs pos="0">
              <a:srgbClr val="00B0F0"/>
            </a:gs>
            <a:gs pos="100000">
              <a:srgbClr val="86D2EE"/>
            </a:gs>
            <a:gs pos="40000">
              <a:srgbClr val="0000FF"/>
            </a:gs>
            <a:gs pos="100000">
              <a:srgbClr val="0B89D7"/>
            </a:gs>
          </a:gsLst>
          <a:lin ang="27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pPr>
              <a:defRPr/>
            </a:pPr>
            <a:fld id="{D57ECB4C-41B2-4F26-BEBD-6BFFF2424883}" type="datetime1">
              <a:rPr lang="tr-TR" smtClean="0">
                <a:solidFill>
                  <a:srgbClr val="000000"/>
                </a:solidFill>
              </a:rPr>
              <a:pPr>
                <a:defRPr/>
              </a:pPr>
              <a:t>22.10.2014</a:t>
            </a:fld>
            <a:endParaRPr lang="tr-TR">
              <a:solidFill>
                <a:srgbClr val="000000"/>
              </a:solidFill>
            </a:endParaRP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pPr>
              <a:defRPr/>
            </a:pPr>
            <a:endParaRPr lang="tr-TR">
              <a:solidFill>
                <a:srgbClr val="000000"/>
              </a:solidFill>
            </a:endParaRP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pPr>
              <a:defRPr/>
            </a:pPr>
            <a:fld id="{1028D3F0-E550-4365-9CB3-5DA583CAB6BF}" type="slidenum">
              <a:rPr lang="tr-TR" smtClean="0">
                <a:solidFill>
                  <a:srgbClr val="000000"/>
                </a:solidFill>
              </a:rPr>
              <a:pPr>
                <a:defRPr/>
              </a:pPr>
              <a:t>‹#›</a:t>
            </a:fld>
            <a:endParaRPr lang="tr-TR">
              <a:solidFill>
                <a:srgbClr val="000000"/>
              </a:solidFill>
            </a:endParaRPr>
          </a:p>
        </p:txBody>
      </p:sp>
    </p:spTree>
  </p:cSld>
  <p:clrMap bg1="lt1" tx1="dk1" bg2="lt2" tx2="dk2" accent1="accent1" accent2="accent2" accent3="accent3" accent4="accent4" accent5="accent5" accent6="accent6" hlink="hlink" folHlink="folHlink"/>
  <p:sldLayoutIdLst>
    <p:sldLayoutId id="2147484414" r:id="rId1"/>
    <p:sldLayoutId id="2147484415" r:id="rId2"/>
    <p:sldLayoutId id="2147484416" r:id="rId3"/>
    <p:sldLayoutId id="2147484417" r:id="rId4"/>
    <p:sldLayoutId id="2147484418" r:id="rId5"/>
    <p:sldLayoutId id="2147484419" r:id="rId6"/>
    <p:sldLayoutId id="2147484420" r:id="rId7"/>
    <p:sldLayoutId id="2147484421" r:id="rId8"/>
    <p:sldLayoutId id="2147484422" r:id="rId9"/>
    <p:sldLayoutId id="2147484423" r:id="rId10"/>
    <p:sldLayoutId id="2147484424" r:id="rId11"/>
    <p:sldLayoutId id="2147484425" r:id="rId12"/>
  </p:sldLayoutIdLst>
  <p:hf hdr="0" ftr="0" dt="0"/>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7" Type="http://schemas.microsoft.com/office/2007/relationships/diagramDrawing" Target="../diagrams/drawing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7" Type="http://schemas.microsoft.com/office/2007/relationships/diagramDrawing" Target="../diagrams/drawing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diagramData" Target="../diagrams/data6.xml"/><Relationship Id="rId7"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diagramData" Target="../diagrams/data7.xml"/><Relationship Id="rId7"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diagramData" Target="../diagrams/data8.xml"/><Relationship Id="rId7"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7" Type="http://schemas.microsoft.com/office/2007/relationships/diagramDrawing" Target="../diagrams/drawing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7" Type="http://schemas.microsoft.com/office/2007/relationships/diagramDrawing" Target="../diagrams/drawing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1.xml"/><Relationship Id="rId7" Type="http://schemas.microsoft.com/office/2007/relationships/diagramDrawing" Target="../diagrams/drawing11.xml"/><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7" Type="http://schemas.microsoft.com/office/2007/relationships/diagramDrawing" Target="../diagrams/drawing12.xml"/><Relationship Id="rId2" Type="http://schemas.openxmlformats.org/officeDocument/2006/relationships/diagramData" Target="../diagrams/data12.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3.xml"/><Relationship Id="rId7" Type="http://schemas.microsoft.com/office/2007/relationships/diagramDrawing" Target="../diagrams/drawing13.xml"/><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4.xml"/><Relationship Id="rId7" Type="http://schemas.microsoft.com/office/2007/relationships/diagramDrawing" Target="../diagrams/drawing14.xml"/><Relationship Id="rId2" Type="http://schemas.openxmlformats.org/officeDocument/2006/relationships/diagramData" Target="../diagrams/data14.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5.xml"/><Relationship Id="rId7" Type="http://schemas.microsoft.com/office/2007/relationships/diagramDrawing" Target="../diagrams/drawing15.xml"/><Relationship Id="rId2" Type="http://schemas.openxmlformats.org/officeDocument/2006/relationships/diagramData" Target="../diagrams/data15.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microsoft.com/office/2007/relationships/diagramDrawing" Target="../diagrams/drawing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microsoft.com/office/2007/relationships/diagramDrawing" Target="../diagrams/drawing3.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68956" y="1556792"/>
            <a:ext cx="7941568" cy="1872208"/>
          </a:xfrm>
        </p:spPr>
        <p:txBody>
          <a:bodyPr/>
          <a:lstStyle/>
          <a:p>
            <a:pPr algn="ctr">
              <a:spcAft>
                <a:spcPts val="0"/>
              </a:spcAft>
            </a:pPr>
            <a:r>
              <a:rPr lang="tr-TR" sz="3600" b="1" kern="1200" dirty="0">
                <a:solidFill>
                  <a:schemeClr val="bg1"/>
                </a:solidFill>
                <a:latin typeface="Arial Black" pitchFamily="34" charset="0"/>
              </a:rPr>
              <a:t>BAZI </a:t>
            </a:r>
            <a:r>
              <a:rPr lang="tr-TR" sz="3600" b="1" kern="1200" dirty="0" smtClean="0">
                <a:solidFill>
                  <a:schemeClr val="bg1"/>
                </a:solidFill>
                <a:latin typeface="Arial Black" pitchFamily="34" charset="0"/>
              </a:rPr>
              <a:t>ALACAKLARIN </a:t>
            </a:r>
            <a:r>
              <a:rPr lang="tr-TR" sz="3600" b="1" kern="1200" dirty="0">
                <a:solidFill>
                  <a:schemeClr val="bg1"/>
                </a:solidFill>
                <a:latin typeface="Arial Black" pitchFamily="34" charset="0"/>
              </a:rPr>
              <a:t>YENİDEN YAPILANDIRILMASINA DAİR 6552 SAYILI </a:t>
            </a:r>
            <a:r>
              <a:rPr lang="tr-TR" sz="3600" b="1" kern="1200" dirty="0" smtClean="0">
                <a:solidFill>
                  <a:schemeClr val="bg1"/>
                </a:solidFill>
                <a:latin typeface="Arial Black" pitchFamily="34" charset="0"/>
              </a:rPr>
              <a:t>KANUN</a:t>
            </a:r>
            <a:endParaRPr lang="tr-TR" sz="3600" b="1" kern="1200" dirty="0">
              <a:solidFill>
                <a:schemeClr val="bg1"/>
              </a:solidFill>
              <a:latin typeface="Arial Black" pitchFamily="34" charset="0"/>
            </a:endParaRPr>
          </a:p>
        </p:txBody>
      </p:sp>
      <p:sp>
        <p:nvSpPr>
          <p:cNvPr id="4" name="Slayt Numarası Yer Tutucusu 3"/>
          <p:cNvSpPr>
            <a:spLocks noGrp="1"/>
          </p:cNvSpPr>
          <p:nvPr>
            <p:ph type="sldNum" sz="quarter" idx="11"/>
          </p:nvPr>
        </p:nvSpPr>
        <p:spPr/>
        <p:txBody>
          <a:bodyPr/>
          <a:lstStyle/>
          <a:p>
            <a:pPr>
              <a:defRPr/>
            </a:pPr>
            <a:r>
              <a:rPr lang="tr-TR" dirty="0" smtClean="0">
                <a:solidFill>
                  <a:srgbClr val="000000"/>
                </a:solidFill>
              </a:rPr>
              <a:t>1</a:t>
            </a:r>
            <a:endParaRPr lang="tr-TR" dirty="0">
              <a:solidFill>
                <a:srgbClr val="000000"/>
              </a:solidFill>
            </a:endParaRPr>
          </a:p>
        </p:txBody>
      </p:sp>
      <p:sp>
        <p:nvSpPr>
          <p:cNvPr id="6" name="Dikdörtgen 5"/>
          <p:cNvSpPr/>
          <p:nvPr/>
        </p:nvSpPr>
        <p:spPr>
          <a:xfrm>
            <a:off x="1594414" y="4687301"/>
            <a:ext cx="5890652" cy="1446550"/>
          </a:xfrm>
          <a:prstGeom prst="rect">
            <a:avLst/>
          </a:prstGeom>
        </p:spPr>
        <p:txBody>
          <a:bodyPr wrap="none">
            <a:spAutoFit/>
          </a:bodyPr>
          <a:lstStyle/>
          <a:p>
            <a:pPr algn="ctr">
              <a:spcAft>
                <a:spcPts val="0"/>
              </a:spcAft>
            </a:pPr>
            <a:r>
              <a:rPr lang="tr-TR" sz="2400" b="1" dirty="0" smtClean="0">
                <a:solidFill>
                  <a:schemeClr val="bg1"/>
                </a:solidFill>
                <a:latin typeface="Arial Black"/>
                <a:ea typeface="Times New Roman"/>
              </a:rPr>
              <a:t>Gelir İdaresi Başkanlığı</a:t>
            </a:r>
          </a:p>
          <a:p>
            <a:pPr algn="ctr">
              <a:spcAft>
                <a:spcPts val="0"/>
              </a:spcAft>
            </a:pPr>
            <a:r>
              <a:rPr lang="tr-TR" sz="2000" b="1" dirty="0" smtClean="0">
                <a:solidFill>
                  <a:schemeClr val="bg1"/>
                </a:solidFill>
                <a:latin typeface="Arial Black"/>
                <a:ea typeface="Times New Roman"/>
              </a:rPr>
              <a:t>Tahsilat ve İhtilaflı İşler Daire Başkanlığı</a:t>
            </a:r>
          </a:p>
          <a:p>
            <a:pPr algn="ctr">
              <a:spcAft>
                <a:spcPts val="0"/>
              </a:spcAft>
            </a:pPr>
            <a:endParaRPr lang="tr-TR" sz="2400" b="1" dirty="0">
              <a:solidFill>
                <a:schemeClr val="bg1"/>
              </a:solidFill>
              <a:latin typeface="Arial Black"/>
              <a:ea typeface="Times New Roman"/>
            </a:endParaRPr>
          </a:p>
          <a:p>
            <a:pPr algn="ctr">
              <a:spcAft>
                <a:spcPts val="0"/>
              </a:spcAft>
            </a:pPr>
            <a:r>
              <a:rPr lang="tr-TR" sz="2000" b="1" smtClean="0">
                <a:solidFill>
                  <a:schemeClr val="bg1"/>
                </a:solidFill>
                <a:latin typeface="Arial Black"/>
                <a:ea typeface="Times New Roman"/>
              </a:rPr>
              <a:t>EKİM </a:t>
            </a:r>
            <a:r>
              <a:rPr lang="tr-TR" sz="2000" b="1" dirty="0" smtClean="0">
                <a:solidFill>
                  <a:schemeClr val="bg1"/>
                </a:solidFill>
                <a:latin typeface="Arial Black"/>
                <a:ea typeface="Times New Roman"/>
              </a:rPr>
              <a:t>2014</a:t>
            </a:r>
            <a:endParaRPr lang="tr-TR" sz="2000" dirty="0">
              <a:solidFill>
                <a:schemeClr val="bg1"/>
              </a:solidFill>
              <a:latin typeface="Times New Roman"/>
              <a:ea typeface="Times New Roman"/>
            </a:endParaRPr>
          </a:p>
        </p:txBody>
      </p:sp>
      <p:pic>
        <p:nvPicPr>
          <p:cNvPr id="7"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288" y="549275"/>
            <a:ext cx="576312" cy="8875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09986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10</a:t>
            </a:fld>
            <a:endParaRPr lang="tr-TR">
              <a:solidFill>
                <a:srgbClr val="000000"/>
              </a:solidFill>
            </a:endParaRPr>
          </a:p>
        </p:txBody>
      </p:sp>
      <p:grpSp>
        <p:nvGrpSpPr>
          <p:cNvPr id="3" name="Grup 2"/>
          <p:cNvGrpSpPr/>
          <p:nvPr/>
        </p:nvGrpSpPr>
        <p:grpSpPr>
          <a:xfrm>
            <a:off x="972989" y="1340768"/>
            <a:ext cx="7127403" cy="4138643"/>
            <a:chOff x="972989" y="1340768"/>
            <a:chExt cx="7127403" cy="4138643"/>
          </a:xfrm>
        </p:grpSpPr>
        <p:sp>
          <p:nvSpPr>
            <p:cNvPr id="6" name="Serbest Form 5"/>
            <p:cNvSpPr/>
            <p:nvPr/>
          </p:nvSpPr>
          <p:spPr>
            <a:xfrm>
              <a:off x="2731581" y="1340768"/>
              <a:ext cx="4000658" cy="829569"/>
            </a:xfrm>
            <a:custGeom>
              <a:avLst/>
              <a:gdLst>
                <a:gd name="connsiteX0" fmla="*/ 0 w 1508535"/>
                <a:gd name="connsiteY0" fmla="*/ 0 h 619202"/>
                <a:gd name="connsiteX1" fmla="*/ 1508535 w 1508535"/>
                <a:gd name="connsiteY1" fmla="*/ 0 h 619202"/>
                <a:gd name="connsiteX2" fmla="*/ 1508535 w 1508535"/>
                <a:gd name="connsiteY2" fmla="*/ 619202 h 619202"/>
                <a:gd name="connsiteX3" fmla="*/ 0 w 1508535"/>
                <a:gd name="connsiteY3" fmla="*/ 619202 h 619202"/>
                <a:gd name="connsiteX4" fmla="*/ 0 w 1508535"/>
                <a:gd name="connsiteY4" fmla="*/ 0 h 6192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8535" h="619202">
                  <a:moveTo>
                    <a:pt x="0" y="0"/>
                  </a:moveTo>
                  <a:lnTo>
                    <a:pt x="1508535" y="0"/>
                  </a:lnTo>
                  <a:lnTo>
                    <a:pt x="1508535" y="619202"/>
                  </a:lnTo>
                  <a:lnTo>
                    <a:pt x="0" y="619202"/>
                  </a:lnTo>
                  <a:lnTo>
                    <a:pt x="0" y="0"/>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tr-TR" sz="2000" b="1" kern="1200" baseline="0" dirty="0" smtClean="0">
                  <a:solidFill>
                    <a:schemeClr val="tx1"/>
                  </a:solidFill>
                </a:rPr>
                <a:t>KANUN</a:t>
              </a:r>
              <a:r>
                <a:rPr lang="tr-TR" sz="2000" b="1" kern="1200" dirty="0" smtClean="0"/>
                <a:t> </a:t>
              </a:r>
              <a:r>
                <a:rPr lang="tr-TR" sz="2000" b="1" kern="1200" dirty="0" smtClean="0">
                  <a:solidFill>
                    <a:schemeClr val="tx1"/>
                  </a:solidFill>
                </a:rPr>
                <a:t>K</a:t>
              </a:r>
              <a:r>
                <a:rPr lang="tr-TR" sz="2000" b="1" kern="1200" baseline="0" dirty="0" smtClean="0">
                  <a:solidFill>
                    <a:schemeClr val="tx1"/>
                  </a:solidFill>
                </a:rPr>
                <a:t>APSAMIN</a:t>
              </a:r>
              <a:r>
                <a:rPr lang="tr-TR" sz="2000" b="1" kern="1200" dirty="0" smtClean="0">
                  <a:solidFill>
                    <a:schemeClr val="tx1"/>
                  </a:solidFill>
                </a:rPr>
                <a:t>A;</a:t>
              </a:r>
              <a:endParaRPr lang="tr-TR" sz="2000" kern="1200" dirty="0">
                <a:solidFill>
                  <a:schemeClr val="tx1"/>
                </a:solidFill>
              </a:endParaRPr>
            </a:p>
          </p:txBody>
        </p:sp>
        <p:sp>
          <p:nvSpPr>
            <p:cNvPr id="7" name="Serbest Form 6"/>
            <p:cNvSpPr/>
            <p:nvPr/>
          </p:nvSpPr>
          <p:spPr>
            <a:xfrm>
              <a:off x="972989" y="2780930"/>
              <a:ext cx="1080000" cy="1260000"/>
            </a:xfrm>
            <a:custGeom>
              <a:avLst/>
              <a:gdLst>
                <a:gd name="connsiteX0" fmla="*/ 0 w 816539"/>
                <a:gd name="connsiteY0" fmla="*/ 0 h 754267"/>
                <a:gd name="connsiteX1" fmla="*/ 816539 w 816539"/>
                <a:gd name="connsiteY1" fmla="*/ 0 h 754267"/>
                <a:gd name="connsiteX2" fmla="*/ 816539 w 816539"/>
                <a:gd name="connsiteY2" fmla="*/ 754267 h 754267"/>
                <a:gd name="connsiteX3" fmla="*/ 0 w 816539"/>
                <a:gd name="connsiteY3" fmla="*/ 754267 h 754267"/>
                <a:gd name="connsiteX4" fmla="*/ 0 w 816539"/>
                <a:gd name="connsiteY4" fmla="*/ 0 h 75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6539" h="754267">
                  <a:moveTo>
                    <a:pt x="0" y="0"/>
                  </a:moveTo>
                  <a:lnTo>
                    <a:pt x="816539" y="0"/>
                  </a:lnTo>
                  <a:lnTo>
                    <a:pt x="816539" y="754267"/>
                  </a:lnTo>
                  <a:lnTo>
                    <a:pt x="0" y="754267"/>
                  </a:lnTo>
                  <a:lnTo>
                    <a:pt x="0" y="0"/>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400" b="1" kern="1200" baseline="0" dirty="0" smtClean="0">
                  <a:solidFill>
                    <a:schemeClr val="tx1"/>
                  </a:solidFill>
                </a:rPr>
                <a:t>Adli ve idari para cezaları (Kapsama girenler hariç)</a:t>
              </a:r>
              <a:endParaRPr lang="tr-TR" sz="1400" kern="1200" baseline="0" dirty="0">
                <a:solidFill>
                  <a:schemeClr val="tx1"/>
                </a:solidFill>
              </a:endParaRPr>
            </a:p>
          </p:txBody>
        </p:sp>
        <p:sp>
          <p:nvSpPr>
            <p:cNvPr id="8" name="Serbest Form 7"/>
            <p:cNvSpPr/>
            <p:nvPr/>
          </p:nvSpPr>
          <p:spPr>
            <a:xfrm>
              <a:off x="2130233" y="2780930"/>
              <a:ext cx="1080000" cy="1260000"/>
            </a:xfrm>
            <a:custGeom>
              <a:avLst/>
              <a:gdLst>
                <a:gd name="connsiteX0" fmla="*/ 0 w 759933"/>
                <a:gd name="connsiteY0" fmla="*/ 0 h 705778"/>
                <a:gd name="connsiteX1" fmla="*/ 759933 w 759933"/>
                <a:gd name="connsiteY1" fmla="*/ 0 h 705778"/>
                <a:gd name="connsiteX2" fmla="*/ 759933 w 759933"/>
                <a:gd name="connsiteY2" fmla="*/ 705778 h 705778"/>
                <a:gd name="connsiteX3" fmla="*/ 0 w 759933"/>
                <a:gd name="connsiteY3" fmla="*/ 705778 h 705778"/>
                <a:gd name="connsiteX4" fmla="*/ 0 w 759933"/>
                <a:gd name="connsiteY4" fmla="*/ 0 h 705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9933" h="705778">
                  <a:moveTo>
                    <a:pt x="0" y="0"/>
                  </a:moveTo>
                  <a:lnTo>
                    <a:pt x="759933" y="0"/>
                  </a:lnTo>
                  <a:lnTo>
                    <a:pt x="759933" y="705778"/>
                  </a:lnTo>
                  <a:lnTo>
                    <a:pt x="0" y="705778"/>
                  </a:lnTo>
                  <a:lnTo>
                    <a:pt x="0" y="0"/>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400" b="1" kern="1200" dirty="0" smtClean="0">
                  <a:solidFill>
                    <a:schemeClr val="tx1"/>
                  </a:solidFill>
                </a:rPr>
                <a:t>Devlet hissesi ve Devlet hakkı</a:t>
              </a:r>
              <a:endParaRPr lang="tr-TR" sz="1400" kern="1200" dirty="0">
                <a:solidFill>
                  <a:schemeClr val="tx1"/>
                </a:solidFill>
              </a:endParaRPr>
            </a:p>
          </p:txBody>
        </p:sp>
        <p:sp>
          <p:nvSpPr>
            <p:cNvPr id="9" name="Serbest Form 8"/>
            <p:cNvSpPr/>
            <p:nvPr/>
          </p:nvSpPr>
          <p:spPr>
            <a:xfrm>
              <a:off x="3277958" y="2780928"/>
              <a:ext cx="1080000" cy="1260000"/>
            </a:xfrm>
            <a:custGeom>
              <a:avLst/>
              <a:gdLst>
                <a:gd name="connsiteX0" fmla="*/ 0 w 612144"/>
                <a:gd name="connsiteY0" fmla="*/ 0 h 713891"/>
                <a:gd name="connsiteX1" fmla="*/ 612144 w 612144"/>
                <a:gd name="connsiteY1" fmla="*/ 0 h 713891"/>
                <a:gd name="connsiteX2" fmla="*/ 612144 w 612144"/>
                <a:gd name="connsiteY2" fmla="*/ 713891 h 713891"/>
                <a:gd name="connsiteX3" fmla="*/ 0 w 612144"/>
                <a:gd name="connsiteY3" fmla="*/ 713891 h 713891"/>
                <a:gd name="connsiteX4" fmla="*/ 0 w 612144"/>
                <a:gd name="connsiteY4" fmla="*/ 0 h 7138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144" h="713891">
                  <a:moveTo>
                    <a:pt x="0" y="0"/>
                  </a:moveTo>
                  <a:lnTo>
                    <a:pt x="612144" y="0"/>
                  </a:lnTo>
                  <a:lnTo>
                    <a:pt x="612144" y="713891"/>
                  </a:lnTo>
                  <a:lnTo>
                    <a:pt x="0" y="713891"/>
                  </a:lnTo>
                  <a:lnTo>
                    <a:pt x="0" y="0"/>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400" b="1" kern="1200" dirty="0" smtClean="0">
                  <a:solidFill>
                    <a:schemeClr val="tx1"/>
                  </a:solidFill>
                </a:rPr>
                <a:t>Şeker fiyat farkı </a:t>
              </a:r>
              <a:endParaRPr lang="tr-TR" sz="1400" kern="1200" dirty="0">
                <a:solidFill>
                  <a:schemeClr val="tx1"/>
                </a:solidFill>
              </a:endParaRPr>
            </a:p>
          </p:txBody>
        </p:sp>
        <p:sp>
          <p:nvSpPr>
            <p:cNvPr id="10" name="Serbest Form 9"/>
            <p:cNvSpPr/>
            <p:nvPr/>
          </p:nvSpPr>
          <p:spPr>
            <a:xfrm>
              <a:off x="4427984" y="2780930"/>
              <a:ext cx="1080000" cy="1260000"/>
            </a:xfrm>
            <a:custGeom>
              <a:avLst/>
              <a:gdLst>
                <a:gd name="connsiteX0" fmla="*/ 0 w 955178"/>
                <a:gd name="connsiteY0" fmla="*/ 0 h 754267"/>
                <a:gd name="connsiteX1" fmla="*/ 955178 w 955178"/>
                <a:gd name="connsiteY1" fmla="*/ 0 h 754267"/>
                <a:gd name="connsiteX2" fmla="*/ 955178 w 955178"/>
                <a:gd name="connsiteY2" fmla="*/ 754267 h 754267"/>
                <a:gd name="connsiteX3" fmla="*/ 0 w 955178"/>
                <a:gd name="connsiteY3" fmla="*/ 754267 h 754267"/>
                <a:gd name="connsiteX4" fmla="*/ 0 w 955178"/>
                <a:gd name="connsiteY4" fmla="*/ 0 h 75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5178" h="754267">
                  <a:moveTo>
                    <a:pt x="0" y="0"/>
                  </a:moveTo>
                  <a:lnTo>
                    <a:pt x="955178" y="0"/>
                  </a:lnTo>
                  <a:lnTo>
                    <a:pt x="955178" y="754267"/>
                  </a:lnTo>
                  <a:lnTo>
                    <a:pt x="0" y="754267"/>
                  </a:lnTo>
                  <a:lnTo>
                    <a:pt x="0" y="0"/>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400" b="1" kern="1200" dirty="0" smtClean="0">
                  <a:solidFill>
                    <a:schemeClr val="tx1"/>
                  </a:solidFill>
                </a:rPr>
                <a:t>Akaryakıt fiyat istikrar payı ve akaryakıt fiyat farkı </a:t>
              </a:r>
              <a:endParaRPr lang="tr-TR" sz="1400" kern="1200" dirty="0">
                <a:solidFill>
                  <a:schemeClr val="tx1"/>
                </a:solidFill>
              </a:endParaRPr>
            </a:p>
          </p:txBody>
        </p:sp>
        <p:sp>
          <p:nvSpPr>
            <p:cNvPr id="11" name="Serbest Form 10"/>
            <p:cNvSpPr/>
            <p:nvPr/>
          </p:nvSpPr>
          <p:spPr>
            <a:xfrm>
              <a:off x="5580111" y="2780928"/>
              <a:ext cx="1152127" cy="1260000"/>
            </a:xfrm>
            <a:custGeom>
              <a:avLst/>
              <a:gdLst>
                <a:gd name="connsiteX0" fmla="*/ 0 w 1028011"/>
                <a:gd name="connsiteY0" fmla="*/ 0 h 754267"/>
                <a:gd name="connsiteX1" fmla="*/ 1028011 w 1028011"/>
                <a:gd name="connsiteY1" fmla="*/ 0 h 754267"/>
                <a:gd name="connsiteX2" fmla="*/ 1028011 w 1028011"/>
                <a:gd name="connsiteY2" fmla="*/ 754267 h 754267"/>
                <a:gd name="connsiteX3" fmla="*/ 0 w 1028011"/>
                <a:gd name="connsiteY3" fmla="*/ 754267 h 754267"/>
                <a:gd name="connsiteX4" fmla="*/ 0 w 1028011"/>
                <a:gd name="connsiteY4" fmla="*/ 0 h 75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011" h="754267">
                  <a:moveTo>
                    <a:pt x="0" y="0"/>
                  </a:moveTo>
                  <a:lnTo>
                    <a:pt x="1028011" y="0"/>
                  </a:lnTo>
                  <a:lnTo>
                    <a:pt x="1028011" y="754267"/>
                  </a:lnTo>
                  <a:lnTo>
                    <a:pt x="0" y="754267"/>
                  </a:lnTo>
                  <a:lnTo>
                    <a:pt x="0" y="0"/>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400" b="1" kern="1200" dirty="0" smtClean="0">
                  <a:solidFill>
                    <a:schemeClr val="tx1"/>
                  </a:solidFill>
                </a:rPr>
                <a:t>Madenlerden alınan özel idare payı ile madencilik fonu </a:t>
              </a:r>
              <a:endParaRPr lang="tr-TR" sz="1400" kern="1200" dirty="0">
                <a:solidFill>
                  <a:schemeClr val="tx1"/>
                </a:solidFill>
              </a:endParaRPr>
            </a:p>
          </p:txBody>
        </p:sp>
        <p:sp>
          <p:nvSpPr>
            <p:cNvPr id="12" name="Serbest Form 11"/>
            <p:cNvSpPr/>
            <p:nvPr/>
          </p:nvSpPr>
          <p:spPr>
            <a:xfrm>
              <a:off x="6804248" y="2780930"/>
              <a:ext cx="1296144" cy="1260000"/>
            </a:xfrm>
            <a:custGeom>
              <a:avLst/>
              <a:gdLst>
                <a:gd name="connsiteX0" fmla="*/ 0 w 812284"/>
                <a:gd name="connsiteY0" fmla="*/ 0 h 754267"/>
                <a:gd name="connsiteX1" fmla="*/ 812284 w 812284"/>
                <a:gd name="connsiteY1" fmla="*/ 0 h 754267"/>
                <a:gd name="connsiteX2" fmla="*/ 812284 w 812284"/>
                <a:gd name="connsiteY2" fmla="*/ 754267 h 754267"/>
                <a:gd name="connsiteX3" fmla="*/ 0 w 812284"/>
                <a:gd name="connsiteY3" fmla="*/ 754267 h 754267"/>
                <a:gd name="connsiteX4" fmla="*/ 0 w 812284"/>
                <a:gd name="connsiteY4" fmla="*/ 0 h 75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284" h="754267">
                  <a:moveTo>
                    <a:pt x="0" y="0"/>
                  </a:moveTo>
                  <a:lnTo>
                    <a:pt x="812284" y="0"/>
                  </a:lnTo>
                  <a:lnTo>
                    <a:pt x="812284" y="754267"/>
                  </a:lnTo>
                  <a:lnTo>
                    <a:pt x="0" y="754267"/>
                  </a:lnTo>
                  <a:lnTo>
                    <a:pt x="0" y="0"/>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tr-TR" sz="1400" b="1" kern="1200" dirty="0" smtClean="0">
                  <a:solidFill>
                    <a:schemeClr val="tx1"/>
                  </a:solidFill>
                </a:rPr>
                <a:t>Kılavuzluk ve </a:t>
              </a:r>
              <a:r>
                <a:rPr lang="tr-TR" sz="1400" b="1" kern="1200" dirty="0" err="1" smtClean="0">
                  <a:solidFill>
                    <a:schemeClr val="tx1"/>
                  </a:solidFill>
                </a:rPr>
                <a:t>römorkörcülük</a:t>
              </a:r>
              <a:r>
                <a:rPr lang="tr-TR" sz="1400" b="1" kern="1200" dirty="0" smtClean="0">
                  <a:solidFill>
                    <a:schemeClr val="tx1"/>
                  </a:solidFill>
                </a:rPr>
                <a:t> hizmet payları  </a:t>
              </a:r>
              <a:endParaRPr lang="tr-TR" sz="1400" kern="1200" dirty="0">
                <a:solidFill>
                  <a:schemeClr val="tx1"/>
                </a:solidFill>
              </a:endParaRPr>
            </a:p>
          </p:txBody>
        </p:sp>
        <p:sp>
          <p:nvSpPr>
            <p:cNvPr id="13" name="Serbest Form 12"/>
            <p:cNvSpPr/>
            <p:nvPr/>
          </p:nvSpPr>
          <p:spPr>
            <a:xfrm>
              <a:off x="2731581" y="4725144"/>
              <a:ext cx="4000656" cy="754267"/>
            </a:xfrm>
            <a:custGeom>
              <a:avLst/>
              <a:gdLst>
                <a:gd name="connsiteX0" fmla="*/ 0 w 1508535"/>
                <a:gd name="connsiteY0" fmla="*/ 0 h 754267"/>
                <a:gd name="connsiteX1" fmla="*/ 1508535 w 1508535"/>
                <a:gd name="connsiteY1" fmla="*/ 0 h 754267"/>
                <a:gd name="connsiteX2" fmla="*/ 1508535 w 1508535"/>
                <a:gd name="connsiteY2" fmla="*/ 754267 h 754267"/>
                <a:gd name="connsiteX3" fmla="*/ 0 w 1508535"/>
                <a:gd name="connsiteY3" fmla="*/ 754267 h 754267"/>
                <a:gd name="connsiteX4" fmla="*/ 0 w 1508535"/>
                <a:gd name="connsiteY4" fmla="*/ 0 h 754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8535" h="754267">
                  <a:moveTo>
                    <a:pt x="0" y="0"/>
                  </a:moveTo>
                  <a:lnTo>
                    <a:pt x="1508535" y="0"/>
                  </a:lnTo>
                  <a:lnTo>
                    <a:pt x="1508535" y="754267"/>
                  </a:lnTo>
                  <a:lnTo>
                    <a:pt x="0" y="754267"/>
                  </a:lnTo>
                  <a:lnTo>
                    <a:pt x="0" y="0"/>
                  </a:lnTo>
                  <a:close/>
                </a:path>
              </a:pathLst>
            </a:custGeom>
            <a:solidFill>
              <a:srgbClr val="FF0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tr-TR" sz="1600" b="1" kern="1200" baseline="0" dirty="0" smtClean="0">
                  <a:solidFill>
                    <a:schemeClr val="bg1"/>
                  </a:solidFill>
                </a:rPr>
                <a:t>GİRMEMEKTEDİR.</a:t>
              </a:r>
              <a:endParaRPr lang="tr-TR" sz="1600" b="1" kern="1200" baseline="0" dirty="0">
                <a:solidFill>
                  <a:schemeClr val="bg1"/>
                </a:solidFill>
              </a:endParaRPr>
            </a:p>
          </p:txBody>
        </p:sp>
      </p:grpSp>
      <p:pic>
        <p:nvPicPr>
          <p:cNvPr id="5"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7625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36809" y="24738"/>
            <a:ext cx="5400600" cy="739552"/>
          </a:xfrm>
        </p:spPr>
        <p:txBody>
          <a:bodyPr/>
          <a:lstStyle/>
          <a:p>
            <a:pPr marL="114300" indent="228600" algn="ctr">
              <a:spcAft>
                <a:spcPts val="0"/>
              </a:spcAft>
            </a:pPr>
            <a:r>
              <a:rPr lang="tr-TR" sz="3000" b="1" dirty="0">
                <a:solidFill>
                  <a:schemeClr val="bg1"/>
                </a:solidFill>
                <a:latin typeface="Arial Black" pitchFamily="34" charset="0"/>
              </a:rPr>
              <a:t>BELEDİYELER</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11</a:t>
            </a:fld>
            <a:endParaRPr lang="tr-TR">
              <a:solidFill>
                <a:srgbClr val="000000"/>
              </a:solidFill>
            </a:endParaRPr>
          </a:p>
        </p:txBody>
      </p:sp>
      <p:grpSp>
        <p:nvGrpSpPr>
          <p:cNvPr id="6" name="Grup 5"/>
          <p:cNvGrpSpPr/>
          <p:nvPr/>
        </p:nvGrpSpPr>
        <p:grpSpPr>
          <a:xfrm>
            <a:off x="504532" y="915987"/>
            <a:ext cx="8200043" cy="5033125"/>
            <a:chOff x="439422" y="1220554"/>
            <a:chExt cx="8200043" cy="5033125"/>
          </a:xfrm>
        </p:grpSpPr>
        <p:sp>
          <p:nvSpPr>
            <p:cNvPr id="7" name="Sağ Ok 6"/>
            <p:cNvSpPr/>
            <p:nvPr/>
          </p:nvSpPr>
          <p:spPr>
            <a:xfrm>
              <a:off x="1022005" y="1220554"/>
              <a:ext cx="7099988" cy="4708981"/>
            </a:xfrm>
            <a:prstGeom prst="rightArrow">
              <a:avLst/>
            </a:prstGeom>
            <a:no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 name="Serbest Form 7"/>
            <p:cNvSpPr/>
            <p:nvPr/>
          </p:nvSpPr>
          <p:spPr>
            <a:xfrm>
              <a:off x="439422" y="1282699"/>
              <a:ext cx="4860000" cy="1730787"/>
            </a:xfrm>
            <a:custGeom>
              <a:avLst/>
              <a:gdLst>
                <a:gd name="connsiteX0" fmla="*/ 0 w 1635670"/>
                <a:gd name="connsiteY0" fmla="*/ 134187 h 805103"/>
                <a:gd name="connsiteX1" fmla="*/ 134187 w 1635670"/>
                <a:gd name="connsiteY1" fmla="*/ 0 h 805103"/>
                <a:gd name="connsiteX2" fmla="*/ 1501483 w 1635670"/>
                <a:gd name="connsiteY2" fmla="*/ 0 h 805103"/>
                <a:gd name="connsiteX3" fmla="*/ 1635670 w 1635670"/>
                <a:gd name="connsiteY3" fmla="*/ 134187 h 805103"/>
                <a:gd name="connsiteX4" fmla="*/ 1635670 w 1635670"/>
                <a:gd name="connsiteY4" fmla="*/ 670916 h 805103"/>
                <a:gd name="connsiteX5" fmla="*/ 1501483 w 1635670"/>
                <a:gd name="connsiteY5" fmla="*/ 805103 h 805103"/>
                <a:gd name="connsiteX6" fmla="*/ 134187 w 1635670"/>
                <a:gd name="connsiteY6" fmla="*/ 805103 h 805103"/>
                <a:gd name="connsiteX7" fmla="*/ 0 w 1635670"/>
                <a:gd name="connsiteY7" fmla="*/ 670916 h 805103"/>
                <a:gd name="connsiteX8" fmla="*/ 0 w 1635670"/>
                <a:gd name="connsiteY8" fmla="*/ 134187 h 805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5670" h="805103">
                  <a:moveTo>
                    <a:pt x="0" y="134187"/>
                  </a:moveTo>
                  <a:cubicBezTo>
                    <a:pt x="0" y="60078"/>
                    <a:pt x="60078" y="0"/>
                    <a:pt x="134187" y="0"/>
                  </a:cubicBezTo>
                  <a:lnTo>
                    <a:pt x="1501483" y="0"/>
                  </a:lnTo>
                  <a:cubicBezTo>
                    <a:pt x="1575592" y="0"/>
                    <a:pt x="1635670" y="60078"/>
                    <a:pt x="1635670" y="134187"/>
                  </a:cubicBezTo>
                  <a:lnTo>
                    <a:pt x="1635670" y="670916"/>
                  </a:lnTo>
                  <a:cubicBezTo>
                    <a:pt x="1635670" y="745025"/>
                    <a:pt x="1575592" y="805103"/>
                    <a:pt x="1501483" y="805103"/>
                  </a:cubicBezTo>
                  <a:lnTo>
                    <a:pt x="134187" y="805103"/>
                  </a:lnTo>
                  <a:cubicBezTo>
                    <a:pt x="60078" y="805103"/>
                    <a:pt x="0" y="745025"/>
                    <a:pt x="0" y="670916"/>
                  </a:cubicBezTo>
                  <a:lnTo>
                    <a:pt x="0" y="134187"/>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58352" tIns="58352" rIns="58352" bIns="58352" numCol="1" spcCol="1270" anchor="ctr" anchorCtr="0">
              <a:noAutofit/>
            </a:bodyPr>
            <a:lstStyle/>
            <a:p>
              <a:pPr lvl="0" algn="just" defTabSz="222250" rtl="0">
                <a:lnSpc>
                  <a:spcPct val="90000"/>
                </a:lnSpc>
                <a:spcBef>
                  <a:spcPct val="0"/>
                </a:spcBef>
                <a:spcAft>
                  <a:spcPct val="35000"/>
                </a:spcAft>
              </a:pPr>
              <a:r>
                <a:rPr lang="tr-TR" sz="1600" b="1" u="sng" kern="1200" dirty="0" smtClean="0"/>
                <a:t> </a:t>
              </a:r>
              <a:r>
                <a:rPr lang="tr-TR" sz="1600" b="1" kern="1200" dirty="0" smtClean="0">
                  <a:solidFill>
                    <a:schemeClr val="tx1"/>
                  </a:solidFill>
                </a:rPr>
                <a:t>Vadesi 30.04.2014 tarihinden önce olan </a:t>
              </a:r>
              <a:r>
                <a:rPr lang="tr-TR" sz="1600" b="1" kern="1200" dirty="0" smtClean="0">
                  <a:solidFill>
                    <a:srgbClr val="FF0000"/>
                  </a:solidFill>
                </a:rPr>
                <a:t>emlak vergisi </a:t>
              </a:r>
              <a:r>
                <a:rPr lang="tr-TR" sz="1600" b="1" kern="1200" dirty="0" smtClean="0"/>
                <a:t>ile </a:t>
              </a:r>
              <a:r>
                <a:rPr lang="tr-TR" sz="1600" b="1" kern="1200" dirty="0" smtClean="0">
                  <a:solidFill>
                    <a:srgbClr val="FF0000"/>
                  </a:solidFill>
                </a:rPr>
                <a:t>çevre temizlik vergisi </a:t>
              </a:r>
              <a:r>
                <a:rPr lang="tr-TR" sz="1600" b="1" kern="1200" dirty="0" smtClean="0">
                  <a:solidFill>
                    <a:schemeClr val="tx1"/>
                  </a:solidFill>
                </a:rPr>
                <a:t>ve bunlara bağlı vergi cezaları, gecikme faizleri, gecikme zamları ve emlak vergisi üzerinden hesaplanan</a:t>
              </a:r>
              <a:r>
                <a:rPr lang="tr-TR" sz="1600" b="1" kern="1200" dirty="0" smtClean="0"/>
                <a:t> </a:t>
              </a:r>
              <a:r>
                <a:rPr lang="tr-TR" sz="1600" b="1" kern="1200" dirty="0" smtClean="0">
                  <a:solidFill>
                    <a:srgbClr val="FF0000"/>
                  </a:solidFill>
                </a:rPr>
                <a:t>taşınmaz kültür varlıklarının korunmasına katkı payı </a:t>
              </a:r>
              <a:r>
                <a:rPr lang="tr-TR" sz="1600" b="1" kern="1200" dirty="0" smtClean="0">
                  <a:solidFill>
                    <a:schemeClr val="tx1"/>
                  </a:solidFill>
                </a:rPr>
                <a:t>ile buna bağlı gecikme zammı, </a:t>
              </a:r>
              <a:endParaRPr lang="tr-TR" sz="1600" kern="1200" dirty="0">
                <a:solidFill>
                  <a:schemeClr val="tx1"/>
                </a:solidFill>
              </a:endParaRPr>
            </a:p>
          </p:txBody>
        </p:sp>
        <p:sp>
          <p:nvSpPr>
            <p:cNvPr id="9" name="Serbest Form 8"/>
            <p:cNvSpPr/>
            <p:nvPr/>
          </p:nvSpPr>
          <p:spPr>
            <a:xfrm>
              <a:off x="448500" y="3254674"/>
              <a:ext cx="4860000" cy="1290278"/>
            </a:xfrm>
            <a:custGeom>
              <a:avLst/>
              <a:gdLst>
                <a:gd name="connsiteX0" fmla="*/ 0 w 2954391"/>
                <a:gd name="connsiteY0" fmla="*/ 313938 h 1883592"/>
                <a:gd name="connsiteX1" fmla="*/ 313938 w 2954391"/>
                <a:gd name="connsiteY1" fmla="*/ 0 h 1883592"/>
                <a:gd name="connsiteX2" fmla="*/ 2640453 w 2954391"/>
                <a:gd name="connsiteY2" fmla="*/ 0 h 1883592"/>
                <a:gd name="connsiteX3" fmla="*/ 2954391 w 2954391"/>
                <a:gd name="connsiteY3" fmla="*/ 313938 h 1883592"/>
                <a:gd name="connsiteX4" fmla="*/ 2954391 w 2954391"/>
                <a:gd name="connsiteY4" fmla="*/ 1569654 h 1883592"/>
                <a:gd name="connsiteX5" fmla="*/ 2640453 w 2954391"/>
                <a:gd name="connsiteY5" fmla="*/ 1883592 h 1883592"/>
                <a:gd name="connsiteX6" fmla="*/ 313938 w 2954391"/>
                <a:gd name="connsiteY6" fmla="*/ 1883592 h 1883592"/>
                <a:gd name="connsiteX7" fmla="*/ 0 w 2954391"/>
                <a:gd name="connsiteY7" fmla="*/ 1569654 h 1883592"/>
                <a:gd name="connsiteX8" fmla="*/ 0 w 2954391"/>
                <a:gd name="connsiteY8" fmla="*/ 313938 h 1883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54391" h="1883592">
                  <a:moveTo>
                    <a:pt x="0" y="313938"/>
                  </a:moveTo>
                  <a:cubicBezTo>
                    <a:pt x="0" y="140555"/>
                    <a:pt x="140555" y="0"/>
                    <a:pt x="313938" y="0"/>
                  </a:cubicBezTo>
                  <a:lnTo>
                    <a:pt x="2640453" y="0"/>
                  </a:lnTo>
                  <a:cubicBezTo>
                    <a:pt x="2813836" y="0"/>
                    <a:pt x="2954391" y="140555"/>
                    <a:pt x="2954391" y="313938"/>
                  </a:cubicBezTo>
                  <a:lnTo>
                    <a:pt x="2954391" y="1569654"/>
                  </a:lnTo>
                  <a:cubicBezTo>
                    <a:pt x="2954391" y="1743037"/>
                    <a:pt x="2813836" y="1883592"/>
                    <a:pt x="2640453" y="1883592"/>
                  </a:cubicBezTo>
                  <a:lnTo>
                    <a:pt x="313938" y="1883592"/>
                  </a:lnTo>
                  <a:cubicBezTo>
                    <a:pt x="140555" y="1883592"/>
                    <a:pt x="0" y="1743037"/>
                    <a:pt x="0" y="1569654"/>
                  </a:cubicBezTo>
                  <a:lnTo>
                    <a:pt x="0" y="313938"/>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0049" tIns="130049" rIns="130049" bIns="130049" numCol="1" spcCol="1270" anchor="ctr" anchorCtr="0">
              <a:noAutofit/>
            </a:bodyPr>
            <a:lstStyle/>
            <a:p>
              <a:pPr lvl="0" algn="just" defTabSz="444500" rtl="0">
                <a:lnSpc>
                  <a:spcPct val="90000"/>
                </a:lnSpc>
                <a:spcBef>
                  <a:spcPct val="0"/>
                </a:spcBef>
                <a:spcAft>
                  <a:spcPct val="35000"/>
                </a:spcAft>
              </a:pPr>
              <a:r>
                <a:rPr lang="tr-TR" sz="1600" b="1" kern="1200" dirty="0" smtClean="0">
                  <a:solidFill>
                    <a:schemeClr val="tx1"/>
                  </a:solidFill>
                </a:rPr>
                <a:t>Vadesi 30.04.2014 tarihinden önce olan</a:t>
              </a:r>
              <a:r>
                <a:rPr lang="tr-TR" sz="1600" b="1" kern="1200" dirty="0" smtClean="0"/>
                <a:t> </a:t>
              </a:r>
              <a:r>
                <a:rPr lang="tr-TR" sz="1600" b="1" kern="1200" dirty="0" smtClean="0">
                  <a:solidFill>
                    <a:srgbClr val="FF0000"/>
                  </a:solidFill>
                </a:rPr>
                <a:t>su</a:t>
              </a:r>
              <a:r>
                <a:rPr lang="tr-TR" sz="1600" b="1" kern="1200" dirty="0" smtClean="0"/>
                <a:t> </a:t>
              </a:r>
              <a:r>
                <a:rPr lang="tr-TR" sz="1600" b="1" kern="1200" dirty="0" smtClean="0">
                  <a:solidFill>
                    <a:schemeClr val="tx1"/>
                  </a:solidFill>
                </a:rPr>
                <a:t>kullanımından kaynaklanan</a:t>
              </a:r>
              <a:r>
                <a:rPr lang="tr-TR" sz="1600" b="1" kern="1200" dirty="0" smtClean="0"/>
                <a:t> </a:t>
              </a:r>
              <a:r>
                <a:rPr lang="tr-TR" sz="1600" b="1" kern="1200" dirty="0" smtClean="0">
                  <a:solidFill>
                    <a:srgbClr val="FF0000"/>
                  </a:solidFill>
                </a:rPr>
                <a:t>alacakları</a:t>
              </a:r>
              <a:r>
                <a:rPr lang="tr-TR" sz="1600" b="1" kern="1200" dirty="0" smtClean="0"/>
                <a:t> </a:t>
              </a:r>
              <a:r>
                <a:rPr lang="tr-TR" sz="1600" b="1" kern="1200" dirty="0" smtClean="0">
                  <a:solidFill>
                    <a:schemeClr val="tx1"/>
                  </a:solidFill>
                </a:rPr>
                <a:t>ile </a:t>
              </a:r>
              <a:r>
                <a:rPr lang="tr-TR" sz="1600" b="1" kern="1200" dirty="0" err="1" smtClean="0">
                  <a:solidFill>
                    <a:schemeClr val="tx1"/>
                  </a:solidFill>
                </a:rPr>
                <a:t>fer’ileri</a:t>
              </a:r>
              <a:r>
                <a:rPr lang="tr-TR" sz="1600" b="1" kern="1200" dirty="0" smtClean="0">
                  <a:solidFill>
                    <a:schemeClr val="tx1"/>
                  </a:solidFill>
                </a:rPr>
                <a:t>, </a:t>
              </a:r>
              <a:endParaRPr lang="tr-TR" sz="1600" kern="1200" dirty="0">
                <a:solidFill>
                  <a:schemeClr val="tx1"/>
                </a:solidFill>
              </a:endParaRPr>
            </a:p>
          </p:txBody>
        </p:sp>
        <p:sp>
          <p:nvSpPr>
            <p:cNvPr id="10" name="Serbest Form 9"/>
            <p:cNvSpPr/>
            <p:nvPr/>
          </p:nvSpPr>
          <p:spPr>
            <a:xfrm>
              <a:off x="448500" y="4741679"/>
              <a:ext cx="4860000" cy="1512000"/>
            </a:xfrm>
            <a:custGeom>
              <a:avLst/>
              <a:gdLst>
                <a:gd name="connsiteX0" fmla="*/ 0 w 3376017"/>
                <a:gd name="connsiteY0" fmla="*/ 313938 h 1883592"/>
                <a:gd name="connsiteX1" fmla="*/ 313938 w 3376017"/>
                <a:gd name="connsiteY1" fmla="*/ 0 h 1883592"/>
                <a:gd name="connsiteX2" fmla="*/ 3062079 w 3376017"/>
                <a:gd name="connsiteY2" fmla="*/ 0 h 1883592"/>
                <a:gd name="connsiteX3" fmla="*/ 3376017 w 3376017"/>
                <a:gd name="connsiteY3" fmla="*/ 313938 h 1883592"/>
                <a:gd name="connsiteX4" fmla="*/ 3376017 w 3376017"/>
                <a:gd name="connsiteY4" fmla="*/ 1569654 h 1883592"/>
                <a:gd name="connsiteX5" fmla="*/ 3062079 w 3376017"/>
                <a:gd name="connsiteY5" fmla="*/ 1883592 h 1883592"/>
                <a:gd name="connsiteX6" fmla="*/ 313938 w 3376017"/>
                <a:gd name="connsiteY6" fmla="*/ 1883592 h 1883592"/>
                <a:gd name="connsiteX7" fmla="*/ 0 w 3376017"/>
                <a:gd name="connsiteY7" fmla="*/ 1569654 h 1883592"/>
                <a:gd name="connsiteX8" fmla="*/ 0 w 3376017"/>
                <a:gd name="connsiteY8" fmla="*/ 313938 h 1883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6017" h="1883592">
                  <a:moveTo>
                    <a:pt x="0" y="313938"/>
                  </a:moveTo>
                  <a:cubicBezTo>
                    <a:pt x="0" y="140555"/>
                    <a:pt x="140555" y="0"/>
                    <a:pt x="313938" y="0"/>
                  </a:cubicBezTo>
                  <a:lnTo>
                    <a:pt x="3062079" y="0"/>
                  </a:lnTo>
                  <a:cubicBezTo>
                    <a:pt x="3235462" y="0"/>
                    <a:pt x="3376017" y="140555"/>
                    <a:pt x="3376017" y="313938"/>
                  </a:cubicBezTo>
                  <a:lnTo>
                    <a:pt x="3376017" y="1569654"/>
                  </a:lnTo>
                  <a:cubicBezTo>
                    <a:pt x="3376017" y="1743037"/>
                    <a:pt x="3235462" y="1883592"/>
                    <a:pt x="3062079" y="1883592"/>
                  </a:cubicBezTo>
                  <a:lnTo>
                    <a:pt x="313938" y="1883592"/>
                  </a:lnTo>
                  <a:cubicBezTo>
                    <a:pt x="140555" y="1883592"/>
                    <a:pt x="0" y="1743037"/>
                    <a:pt x="0" y="1569654"/>
                  </a:cubicBezTo>
                  <a:lnTo>
                    <a:pt x="0" y="313938"/>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0999" tIns="110999" rIns="110999" bIns="110999" numCol="1" spcCol="1270" anchor="ctr" anchorCtr="0">
              <a:noAutofit/>
            </a:bodyPr>
            <a:lstStyle/>
            <a:p>
              <a:pPr lvl="0" algn="just" defTabSz="222250">
                <a:lnSpc>
                  <a:spcPct val="90000"/>
                </a:lnSpc>
                <a:spcBef>
                  <a:spcPct val="0"/>
                </a:spcBef>
                <a:spcAft>
                  <a:spcPct val="35000"/>
                </a:spcAft>
              </a:pPr>
              <a:r>
                <a:rPr lang="tr-TR" sz="1600" b="1" kern="1200" dirty="0" smtClean="0">
                  <a:solidFill>
                    <a:schemeClr val="tx1"/>
                  </a:solidFill>
                </a:rPr>
                <a:t>Büyükşehir Belediyeleri Su ve Kanalizasyon İdarelerinin vadesi 30.04.2014 tarihinden önce olan</a:t>
              </a:r>
              <a:r>
                <a:rPr lang="tr-TR" sz="1600" b="1" kern="1200" dirty="0" smtClean="0"/>
                <a:t> </a:t>
              </a:r>
              <a:r>
                <a:rPr lang="tr-TR" sz="1600" b="1" kern="1200" dirty="0" smtClean="0">
                  <a:solidFill>
                    <a:srgbClr val="FF0000"/>
                  </a:solidFill>
                </a:rPr>
                <a:t>su ve atık su bedeli alacakları </a:t>
              </a:r>
              <a:r>
                <a:rPr lang="tr-TR" sz="1600" b="1" kern="1200" dirty="0" smtClean="0">
                  <a:solidFill>
                    <a:schemeClr val="tx1"/>
                  </a:solidFill>
                </a:rPr>
                <a:t>ile </a:t>
              </a:r>
              <a:r>
                <a:rPr lang="tr-TR" sz="1600" b="1" kern="1200" dirty="0" err="1" smtClean="0">
                  <a:solidFill>
                    <a:schemeClr val="tx1"/>
                  </a:solidFill>
                </a:rPr>
                <a:t>fer’ileri</a:t>
              </a:r>
              <a:endParaRPr lang="tr-TR" sz="1600" kern="1200" dirty="0">
                <a:solidFill>
                  <a:schemeClr val="tx1"/>
                </a:solidFill>
              </a:endParaRPr>
            </a:p>
          </p:txBody>
        </p:sp>
        <p:sp>
          <p:nvSpPr>
            <p:cNvPr id="11" name="Serbest Form 10"/>
            <p:cNvSpPr/>
            <p:nvPr/>
          </p:nvSpPr>
          <p:spPr>
            <a:xfrm>
              <a:off x="5796137" y="2204864"/>
              <a:ext cx="2843328" cy="2099620"/>
            </a:xfrm>
            <a:custGeom>
              <a:avLst/>
              <a:gdLst>
                <a:gd name="connsiteX0" fmla="*/ 0 w 334953"/>
                <a:gd name="connsiteY0" fmla="*/ 55827 h 1883592"/>
                <a:gd name="connsiteX1" fmla="*/ 55827 w 334953"/>
                <a:gd name="connsiteY1" fmla="*/ 0 h 1883592"/>
                <a:gd name="connsiteX2" fmla="*/ 279126 w 334953"/>
                <a:gd name="connsiteY2" fmla="*/ 0 h 1883592"/>
                <a:gd name="connsiteX3" fmla="*/ 334953 w 334953"/>
                <a:gd name="connsiteY3" fmla="*/ 55827 h 1883592"/>
                <a:gd name="connsiteX4" fmla="*/ 334953 w 334953"/>
                <a:gd name="connsiteY4" fmla="*/ 1827765 h 1883592"/>
                <a:gd name="connsiteX5" fmla="*/ 279126 w 334953"/>
                <a:gd name="connsiteY5" fmla="*/ 1883592 h 1883592"/>
                <a:gd name="connsiteX6" fmla="*/ 55827 w 334953"/>
                <a:gd name="connsiteY6" fmla="*/ 1883592 h 1883592"/>
                <a:gd name="connsiteX7" fmla="*/ 0 w 334953"/>
                <a:gd name="connsiteY7" fmla="*/ 1827765 h 1883592"/>
                <a:gd name="connsiteX8" fmla="*/ 0 w 334953"/>
                <a:gd name="connsiteY8" fmla="*/ 55827 h 1883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53" h="1883592">
                  <a:moveTo>
                    <a:pt x="0" y="55827"/>
                  </a:moveTo>
                  <a:cubicBezTo>
                    <a:pt x="0" y="24995"/>
                    <a:pt x="24995" y="0"/>
                    <a:pt x="55827" y="0"/>
                  </a:cubicBezTo>
                  <a:lnTo>
                    <a:pt x="279126" y="0"/>
                  </a:lnTo>
                  <a:cubicBezTo>
                    <a:pt x="309958" y="0"/>
                    <a:pt x="334953" y="24995"/>
                    <a:pt x="334953" y="55827"/>
                  </a:cubicBezTo>
                  <a:lnTo>
                    <a:pt x="334953" y="1827765"/>
                  </a:lnTo>
                  <a:cubicBezTo>
                    <a:pt x="334953" y="1858597"/>
                    <a:pt x="309958" y="1883592"/>
                    <a:pt x="279126" y="1883592"/>
                  </a:cubicBezTo>
                  <a:lnTo>
                    <a:pt x="55827" y="1883592"/>
                  </a:lnTo>
                  <a:cubicBezTo>
                    <a:pt x="24995" y="1883592"/>
                    <a:pt x="0" y="1858597"/>
                    <a:pt x="0" y="1827765"/>
                  </a:cubicBezTo>
                  <a:lnTo>
                    <a:pt x="0" y="55827"/>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5401" tIns="35401" rIns="35401" bIns="35401" numCol="1" spcCol="1270" anchor="ctr" anchorCtr="0">
              <a:noAutofit/>
            </a:bodyPr>
            <a:lstStyle/>
            <a:p>
              <a:pPr lvl="0" algn="ctr" defTabSz="222250" rtl="0">
                <a:lnSpc>
                  <a:spcPct val="90000"/>
                </a:lnSpc>
                <a:spcBef>
                  <a:spcPct val="0"/>
                </a:spcBef>
                <a:spcAft>
                  <a:spcPct val="35000"/>
                </a:spcAft>
              </a:pPr>
              <a:r>
                <a:rPr lang="tr-TR" sz="1800" b="1" kern="1200" dirty="0" smtClean="0">
                  <a:solidFill>
                    <a:schemeClr val="tx1"/>
                  </a:solidFill>
                </a:rPr>
                <a:t>Kanun kapsamında yapılandırılarak ödenebilecektir.</a:t>
              </a:r>
              <a:endParaRPr lang="tr-TR" sz="1800" kern="1200" dirty="0">
                <a:solidFill>
                  <a:schemeClr val="tx1"/>
                </a:solidFill>
              </a:endParaRPr>
            </a:p>
          </p:txBody>
        </p:sp>
      </p:grpSp>
      <p:pic>
        <p:nvPicPr>
          <p:cNvPr id="5"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48990" y="151403"/>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125000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87623" y="915986"/>
            <a:ext cx="6912769" cy="784821"/>
          </a:xfrm>
        </p:spPr>
        <p:txBody>
          <a:bodyPr/>
          <a:lstStyle/>
          <a:p>
            <a:pPr algn="ctr">
              <a:spcAft>
                <a:spcPts val="0"/>
              </a:spcAft>
            </a:pPr>
            <a:r>
              <a:rPr lang="tr-TR" sz="3600" b="1" dirty="0">
                <a:solidFill>
                  <a:schemeClr val="bg1"/>
                </a:solidFill>
                <a:latin typeface="Arial Black" pitchFamily="34" charset="0"/>
              </a:rPr>
              <a:t>YARARLANMA</a:t>
            </a:r>
            <a:r>
              <a:rPr lang="tr-TR" sz="3000" b="1" dirty="0">
                <a:solidFill>
                  <a:schemeClr val="bg1"/>
                </a:solidFill>
                <a:latin typeface="Arial Black" pitchFamily="34" charset="0"/>
              </a:rPr>
              <a:t> </a:t>
            </a:r>
            <a:r>
              <a:rPr lang="tr-TR" sz="3600" b="1" dirty="0">
                <a:solidFill>
                  <a:schemeClr val="bg1"/>
                </a:solidFill>
                <a:latin typeface="Arial Black" pitchFamily="34" charset="0"/>
              </a:rPr>
              <a:t>ŞARTLARI</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12</a:t>
            </a:fld>
            <a:endParaRPr lang="tr-TR">
              <a:solidFill>
                <a:srgbClr val="000000"/>
              </a:solidFill>
            </a:endParaRPr>
          </a:p>
        </p:txBody>
      </p:sp>
      <p:grpSp>
        <p:nvGrpSpPr>
          <p:cNvPr id="3" name="Grup 2"/>
          <p:cNvGrpSpPr/>
          <p:nvPr/>
        </p:nvGrpSpPr>
        <p:grpSpPr>
          <a:xfrm>
            <a:off x="1480519" y="2132856"/>
            <a:ext cx="6547865" cy="4032448"/>
            <a:chOff x="1475658" y="2132856"/>
            <a:chExt cx="5389860" cy="2723613"/>
          </a:xfrm>
          <a:solidFill>
            <a:srgbClr val="FFEBFC"/>
          </a:solidFill>
        </p:grpSpPr>
        <p:sp>
          <p:nvSpPr>
            <p:cNvPr id="6" name="Serbest Form 5"/>
            <p:cNvSpPr/>
            <p:nvPr/>
          </p:nvSpPr>
          <p:spPr>
            <a:xfrm>
              <a:off x="1475658" y="2132856"/>
              <a:ext cx="5389860" cy="607882"/>
            </a:xfrm>
            <a:custGeom>
              <a:avLst/>
              <a:gdLst>
                <a:gd name="connsiteX0" fmla="*/ 0 w 1079065"/>
                <a:gd name="connsiteY0" fmla="*/ 107907 h 1399518"/>
                <a:gd name="connsiteX1" fmla="*/ 107907 w 1079065"/>
                <a:gd name="connsiteY1" fmla="*/ 0 h 1399518"/>
                <a:gd name="connsiteX2" fmla="*/ 971159 w 1079065"/>
                <a:gd name="connsiteY2" fmla="*/ 0 h 1399518"/>
                <a:gd name="connsiteX3" fmla="*/ 1079066 w 1079065"/>
                <a:gd name="connsiteY3" fmla="*/ 107907 h 1399518"/>
                <a:gd name="connsiteX4" fmla="*/ 1079065 w 1079065"/>
                <a:gd name="connsiteY4" fmla="*/ 1291612 h 1399518"/>
                <a:gd name="connsiteX5" fmla="*/ 971158 w 1079065"/>
                <a:gd name="connsiteY5" fmla="*/ 1399519 h 1399518"/>
                <a:gd name="connsiteX6" fmla="*/ 107907 w 1079065"/>
                <a:gd name="connsiteY6" fmla="*/ 1399518 h 1399518"/>
                <a:gd name="connsiteX7" fmla="*/ 0 w 1079065"/>
                <a:gd name="connsiteY7" fmla="*/ 1291611 h 1399518"/>
                <a:gd name="connsiteX8" fmla="*/ 0 w 1079065"/>
                <a:gd name="connsiteY8" fmla="*/ 107907 h 139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065" h="1399518">
                  <a:moveTo>
                    <a:pt x="0" y="107907"/>
                  </a:moveTo>
                  <a:cubicBezTo>
                    <a:pt x="0" y="48312"/>
                    <a:pt x="48312" y="0"/>
                    <a:pt x="107907" y="0"/>
                  </a:cubicBezTo>
                  <a:lnTo>
                    <a:pt x="971159" y="0"/>
                  </a:lnTo>
                  <a:cubicBezTo>
                    <a:pt x="1030754" y="0"/>
                    <a:pt x="1079066" y="48312"/>
                    <a:pt x="1079066" y="107907"/>
                  </a:cubicBezTo>
                  <a:cubicBezTo>
                    <a:pt x="1079066" y="502475"/>
                    <a:pt x="1079065" y="897044"/>
                    <a:pt x="1079065" y="1291612"/>
                  </a:cubicBezTo>
                  <a:cubicBezTo>
                    <a:pt x="1079065" y="1351207"/>
                    <a:pt x="1030753" y="1399519"/>
                    <a:pt x="971158" y="1399519"/>
                  </a:cubicBezTo>
                  <a:lnTo>
                    <a:pt x="107907" y="1399518"/>
                  </a:lnTo>
                  <a:cubicBezTo>
                    <a:pt x="48312" y="1399518"/>
                    <a:pt x="0" y="1351206"/>
                    <a:pt x="0" y="1291611"/>
                  </a:cubicBezTo>
                  <a:lnTo>
                    <a:pt x="0" y="107907"/>
                  </a:lnTo>
                  <a:close/>
                </a:path>
              </a:pathLst>
            </a:cu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5895" tIns="65895" rIns="65895" bIns="65895" numCol="1" spcCol="1270" anchor="ctr" anchorCtr="0">
              <a:noAutofit/>
            </a:bodyPr>
            <a:lstStyle/>
            <a:p>
              <a:pPr lvl="0" algn="ctr" defTabSz="400050" rtl="0">
                <a:lnSpc>
                  <a:spcPct val="90000"/>
                </a:lnSpc>
                <a:spcBef>
                  <a:spcPct val="0"/>
                </a:spcBef>
                <a:spcAft>
                  <a:spcPct val="35000"/>
                </a:spcAft>
              </a:pPr>
              <a:r>
                <a:rPr lang="tr-TR" sz="2000" b="1" kern="1200" dirty="0" smtClean="0">
                  <a:solidFill>
                    <a:schemeClr val="tx1"/>
                  </a:solidFill>
                </a:rPr>
                <a:t>6552 sayılı Kanun hükümlerine göre, bir alacağın yapılandırılarak ödenebilmesi için bu alacağın;</a:t>
              </a:r>
              <a:endParaRPr lang="tr-TR" sz="2000" kern="1200" dirty="0">
                <a:solidFill>
                  <a:schemeClr val="tx1"/>
                </a:solidFill>
              </a:endParaRPr>
            </a:p>
          </p:txBody>
        </p:sp>
        <p:sp>
          <p:nvSpPr>
            <p:cNvPr id="7" name="Serbest Form 6"/>
            <p:cNvSpPr/>
            <p:nvPr/>
          </p:nvSpPr>
          <p:spPr>
            <a:xfrm rot="5400000">
              <a:off x="3648758" y="2840074"/>
              <a:ext cx="97867" cy="267608"/>
            </a:xfrm>
            <a:custGeom>
              <a:avLst/>
              <a:gdLst>
                <a:gd name="connsiteX0" fmla="*/ 0 w 97867"/>
                <a:gd name="connsiteY0" fmla="*/ 53522 h 267608"/>
                <a:gd name="connsiteX1" fmla="*/ 48934 w 97867"/>
                <a:gd name="connsiteY1" fmla="*/ 53522 h 267608"/>
                <a:gd name="connsiteX2" fmla="*/ 48934 w 97867"/>
                <a:gd name="connsiteY2" fmla="*/ 0 h 267608"/>
                <a:gd name="connsiteX3" fmla="*/ 97867 w 97867"/>
                <a:gd name="connsiteY3" fmla="*/ 133804 h 267608"/>
                <a:gd name="connsiteX4" fmla="*/ 48934 w 97867"/>
                <a:gd name="connsiteY4" fmla="*/ 267608 h 267608"/>
                <a:gd name="connsiteX5" fmla="*/ 48934 w 97867"/>
                <a:gd name="connsiteY5" fmla="*/ 214086 h 267608"/>
                <a:gd name="connsiteX6" fmla="*/ 0 w 97867"/>
                <a:gd name="connsiteY6" fmla="*/ 214086 h 267608"/>
                <a:gd name="connsiteX7" fmla="*/ 0 w 97867"/>
                <a:gd name="connsiteY7" fmla="*/ 53522 h 26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67" h="267608">
                  <a:moveTo>
                    <a:pt x="0" y="53522"/>
                  </a:moveTo>
                  <a:lnTo>
                    <a:pt x="48934" y="53522"/>
                  </a:lnTo>
                  <a:lnTo>
                    <a:pt x="48934" y="0"/>
                  </a:lnTo>
                  <a:lnTo>
                    <a:pt x="97867" y="133804"/>
                  </a:lnTo>
                  <a:lnTo>
                    <a:pt x="48934" y="267608"/>
                  </a:lnTo>
                  <a:lnTo>
                    <a:pt x="48934" y="214086"/>
                  </a:lnTo>
                  <a:lnTo>
                    <a:pt x="0" y="214086"/>
                  </a:lnTo>
                  <a:lnTo>
                    <a:pt x="0" y="53522"/>
                  </a:lnTo>
                  <a:close/>
                </a:path>
              </a:pathLst>
            </a:custGeom>
            <a:grp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1" tIns="53521" rIns="29360" bIns="53522" numCol="1" spcCol="1270" anchor="ctr" anchorCtr="0">
              <a:noAutofit/>
            </a:bodyPr>
            <a:lstStyle/>
            <a:p>
              <a:pPr lvl="0" algn="ctr" defTabSz="311150">
                <a:lnSpc>
                  <a:spcPct val="90000"/>
                </a:lnSpc>
                <a:spcBef>
                  <a:spcPct val="0"/>
                </a:spcBef>
                <a:spcAft>
                  <a:spcPct val="35000"/>
                </a:spcAft>
              </a:pPr>
              <a:endParaRPr lang="tr-TR" sz="1600" kern="1200"/>
            </a:p>
          </p:txBody>
        </p:sp>
        <p:sp>
          <p:nvSpPr>
            <p:cNvPr id="8" name="Serbest Form 7"/>
            <p:cNvSpPr/>
            <p:nvPr/>
          </p:nvSpPr>
          <p:spPr>
            <a:xfrm>
              <a:off x="1475658" y="2852935"/>
              <a:ext cx="3615265" cy="607882"/>
            </a:xfrm>
            <a:custGeom>
              <a:avLst/>
              <a:gdLst>
                <a:gd name="connsiteX0" fmla="*/ 0 w 1079065"/>
                <a:gd name="connsiteY0" fmla="*/ 107907 h 1399518"/>
                <a:gd name="connsiteX1" fmla="*/ 107907 w 1079065"/>
                <a:gd name="connsiteY1" fmla="*/ 0 h 1399518"/>
                <a:gd name="connsiteX2" fmla="*/ 971159 w 1079065"/>
                <a:gd name="connsiteY2" fmla="*/ 0 h 1399518"/>
                <a:gd name="connsiteX3" fmla="*/ 1079066 w 1079065"/>
                <a:gd name="connsiteY3" fmla="*/ 107907 h 1399518"/>
                <a:gd name="connsiteX4" fmla="*/ 1079065 w 1079065"/>
                <a:gd name="connsiteY4" fmla="*/ 1291612 h 1399518"/>
                <a:gd name="connsiteX5" fmla="*/ 971158 w 1079065"/>
                <a:gd name="connsiteY5" fmla="*/ 1399519 h 1399518"/>
                <a:gd name="connsiteX6" fmla="*/ 107907 w 1079065"/>
                <a:gd name="connsiteY6" fmla="*/ 1399518 h 1399518"/>
                <a:gd name="connsiteX7" fmla="*/ 0 w 1079065"/>
                <a:gd name="connsiteY7" fmla="*/ 1291611 h 1399518"/>
                <a:gd name="connsiteX8" fmla="*/ 0 w 1079065"/>
                <a:gd name="connsiteY8" fmla="*/ 107907 h 139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065" h="1399518">
                  <a:moveTo>
                    <a:pt x="0" y="107907"/>
                  </a:moveTo>
                  <a:cubicBezTo>
                    <a:pt x="0" y="48312"/>
                    <a:pt x="48312" y="0"/>
                    <a:pt x="107907" y="0"/>
                  </a:cubicBezTo>
                  <a:lnTo>
                    <a:pt x="971159" y="0"/>
                  </a:lnTo>
                  <a:cubicBezTo>
                    <a:pt x="1030754" y="0"/>
                    <a:pt x="1079066" y="48312"/>
                    <a:pt x="1079066" y="107907"/>
                  </a:cubicBezTo>
                  <a:cubicBezTo>
                    <a:pt x="1079066" y="502475"/>
                    <a:pt x="1079065" y="897044"/>
                    <a:pt x="1079065" y="1291612"/>
                  </a:cubicBezTo>
                  <a:cubicBezTo>
                    <a:pt x="1079065" y="1351207"/>
                    <a:pt x="1030753" y="1399519"/>
                    <a:pt x="971158" y="1399519"/>
                  </a:cubicBezTo>
                  <a:lnTo>
                    <a:pt x="107907" y="1399518"/>
                  </a:lnTo>
                  <a:cubicBezTo>
                    <a:pt x="48312" y="1399518"/>
                    <a:pt x="0" y="1351206"/>
                    <a:pt x="0" y="1291611"/>
                  </a:cubicBezTo>
                  <a:lnTo>
                    <a:pt x="0" y="107907"/>
                  </a:lnTo>
                  <a:close/>
                </a:path>
              </a:pathLst>
            </a:cu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5895" tIns="65895" rIns="65895" bIns="65895" numCol="1" spcCol="1270" anchor="ctr" anchorCtr="0">
              <a:noAutofit/>
            </a:bodyPr>
            <a:lstStyle/>
            <a:p>
              <a:pPr lvl="0" algn="ctr" defTabSz="400050" rtl="0">
                <a:lnSpc>
                  <a:spcPct val="90000"/>
                </a:lnSpc>
                <a:spcBef>
                  <a:spcPct val="0"/>
                </a:spcBef>
                <a:spcAft>
                  <a:spcPct val="35000"/>
                </a:spcAft>
              </a:pPr>
              <a:r>
                <a:rPr lang="tr-TR" sz="2000" b="1" kern="1200" dirty="0" smtClean="0">
                  <a:solidFill>
                    <a:schemeClr val="tx1"/>
                  </a:solidFill>
                </a:rPr>
                <a:t>Maddede belirtilen tür ve dönemden kaynaklı bir alacak olması </a:t>
              </a:r>
              <a:endParaRPr lang="tr-TR" sz="2000" kern="1200" dirty="0">
                <a:solidFill>
                  <a:schemeClr val="tx1"/>
                </a:solidFill>
              </a:endParaRPr>
            </a:p>
          </p:txBody>
        </p:sp>
        <p:sp>
          <p:nvSpPr>
            <p:cNvPr id="10" name="Serbest Form 9"/>
            <p:cNvSpPr/>
            <p:nvPr/>
          </p:nvSpPr>
          <p:spPr>
            <a:xfrm rot="21277443">
              <a:off x="2913471" y="4162339"/>
              <a:ext cx="767497" cy="267608"/>
            </a:xfrm>
            <a:custGeom>
              <a:avLst/>
              <a:gdLst>
                <a:gd name="connsiteX0" fmla="*/ 0 w 767497"/>
                <a:gd name="connsiteY0" fmla="*/ 53522 h 267608"/>
                <a:gd name="connsiteX1" fmla="*/ 633693 w 767497"/>
                <a:gd name="connsiteY1" fmla="*/ 53522 h 267608"/>
                <a:gd name="connsiteX2" fmla="*/ 633693 w 767497"/>
                <a:gd name="connsiteY2" fmla="*/ 0 h 267608"/>
                <a:gd name="connsiteX3" fmla="*/ 767497 w 767497"/>
                <a:gd name="connsiteY3" fmla="*/ 133804 h 267608"/>
                <a:gd name="connsiteX4" fmla="*/ 633693 w 767497"/>
                <a:gd name="connsiteY4" fmla="*/ 267608 h 267608"/>
                <a:gd name="connsiteX5" fmla="*/ 633693 w 767497"/>
                <a:gd name="connsiteY5" fmla="*/ 214086 h 267608"/>
                <a:gd name="connsiteX6" fmla="*/ 0 w 767497"/>
                <a:gd name="connsiteY6" fmla="*/ 214086 h 267608"/>
                <a:gd name="connsiteX7" fmla="*/ 0 w 767497"/>
                <a:gd name="connsiteY7" fmla="*/ 53522 h 2676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7497" h="267608">
                  <a:moveTo>
                    <a:pt x="0" y="53522"/>
                  </a:moveTo>
                  <a:lnTo>
                    <a:pt x="633693" y="53522"/>
                  </a:lnTo>
                  <a:lnTo>
                    <a:pt x="633693" y="0"/>
                  </a:lnTo>
                  <a:lnTo>
                    <a:pt x="767497" y="133804"/>
                  </a:lnTo>
                  <a:lnTo>
                    <a:pt x="633693" y="267608"/>
                  </a:lnTo>
                  <a:lnTo>
                    <a:pt x="633693" y="214086"/>
                  </a:lnTo>
                  <a:lnTo>
                    <a:pt x="0" y="214086"/>
                  </a:lnTo>
                  <a:lnTo>
                    <a:pt x="0" y="53522"/>
                  </a:lnTo>
                  <a:close/>
                </a:path>
              </a:pathLst>
            </a:custGeom>
            <a:grp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txBody>
            <a:bodyPr spcFirstLastPara="0" vert="horz" wrap="square" lIns="0" tIns="53522" rIns="80281" bIns="53521" numCol="1" spcCol="1270" anchor="ctr" anchorCtr="0">
              <a:noAutofit/>
            </a:bodyPr>
            <a:lstStyle/>
            <a:p>
              <a:pPr lvl="0" algn="ctr" defTabSz="311150">
                <a:lnSpc>
                  <a:spcPct val="90000"/>
                </a:lnSpc>
                <a:spcBef>
                  <a:spcPct val="0"/>
                </a:spcBef>
                <a:spcAft>
                  <a:spcPct val="35000"/>
                </a:spcAft>
              </a:pPr>
              <a:endParaRPr lang="tr-TR" sz="1600" kern="1200"/>
            </a:p>
          </p:txBody>
        </p:sp>
        <p:sp>
          <p:nvSpPr>
            <p:cNvPr id="11" name="Serbest Form 10"/>
            <p:cNvSpPr/>
            <p:nvPr/>
          </p:nvSpPr>
          <p:spPr>
            <a:xfrm>
              <a:off x="1489587" y="3529968"/>
              <a:ext cx="3615265" cy="499690"/>
            </a:xfrm>
            <a:custGeom>
              <a:avLst/>
              <a:gdLst>
                <a:gd name="connsiteX0" fmla="*/ 0 w 1079065"/>
                <a:gd name="connsiteY0" fmla="*/ 107907 h 1399518"/>
                <a:gd name="connsiteX1" fmla="*/ 107907 w 1079065"/>
                <a:gd name="connsiteY1" fmla="*/ 0 h 1399518"/>
                <a:gd name="connsiteX2" fmla="*/ 971159 w 1079065"/>
                <a:gd name="connsiteY2" fmla="*/ 0 h 1399518"/>
                <a:gd name="connsiteX3" fmla="*/ 1079066 w 1079065"/>
                <a:gd name="connsiteY3" fmla="*/ 107907 h 1399518"/>
                <a:gd name="connsiteX4" fmla="*/ 1079065 w 1079065"/>
                <a:gd name="connsiteY4" fmla="*/ 1291612 h 1399518"/>
                <a:gd name="connsiteX5" fmla="*/ 971158 w 1079065"/>
                <a:gd name="connsiteY5" fmla="*/ 1399519 h 1399518"/>
                <a:gd name="connsiteX6" fmla="*/ 107907 w 1079065"/>
                <a:gd name="connsiteY6" fmla="*/ 1399518 h 1399518"/>
                <a:gd name="connsiteX7" fmla="*/ 0 w 1079065"/>
                <a:gd name="connsiteY7" fmla="*/ 1291611 h 1399518"/>
                <a:gd name="connsiteX8" fmla="*/ 0 w 1079065"/>
                <a:gd name="connsiteY8" fmla="*/ 107907 h 139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065" h="1399518">
                  <a:moveTo>
                    <a:pt x="0" y="107907"/>
                  </a:moveTo>
                  <a:cubicBezTo>
                    <a:pt x="0" y="48312"/>
                    <a:pt x="48312" y="0"/>
                    <a:pt x="107907" y="0"/>
                  </a:cubicBezTo>
                  <a:lnTo>
                    <a:pt x="971159" y="0"/>
                  </a:lnTo>
                  <a:cubicBezTo>
                    <a:pt x="1030754" y="0"/>
                    <a:pt x="1079066" y="48312"/>
                    <a:pt x="1079066" y="107907"/>
                  </a:cubicBezTo>
                  <a:cubicBezTo>
                    <a:pt x="1079066" y="502475"/>
                    <a:pt x="1079065" y="897044"/>
                    <a:pt x="1079065" y="1291612"/>
                  </a:cubicBezTo>
                  <a:cubicBezTo>
                    <a:pt x="1079065" y="1351207"/>
                    <a:pt x="1030753" y="1399519"/>
                    <a:pt x="971158" y="1399519"/>
                  </a:cubicBezTo>
                  <a:lnTo>
                    <a:pt x="107907" y="1399518"/>
                  </a:lnTo>
                  <a:cubicBezTo>
                    <a:pt x="48312" y="1399518"/>
                    <a:pt x="0" y="1351206"/>
                    <a:pt x="0" y="1291611"/>
                  </a:cubicBezTo>
                  <a:lnTo>
                    <a:pt x="0" y="107907"/>
                  </a:lnTo>
                  <a:close/>
                </a:path>
              </a:pathLst>
            </a:cu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5895" tIns="65895" rIns="65895" bIns="65895" numCol="1" spcCol="1270" anchor="ctr" anchorCtr="0">
              <a:noAutofit/>
            </a:bodyPr>
            <a:lstStyle/>
            <a:p>
              <a:pPr lvl="0" algn="ctr" defTabSz="400050" rtl="0">
                <a:lnSpc>
                  <a:spcPct val="90000"/>
                </a:lnSpc>
                <a:spcBef>
                  <a:spcPct val="0"/>
                </a:spcBef>
                <a:spcAft>
                  <a:spcPct val="35000"/>
                </a:spcAft>
              </a:pPr>
              <a:r>
                <a:rPr lang="tr-TR" sz="2000" b="1" kern="1200" dirty="0" smtClean="0">
                  <a:solidFill>
                    <a:schemeClr val="tx1"/>
                  </a:solidFill>
                  <a:ea typeface="Times New Roman"/>
                  <a:cs typeface="Arial"/>
                </a:rPr>
                <a:t>“</a:t>
              </a:r>
              <a:r>
                <a:rPr lang="tr-TR" sz="2000" b="1" kern="1200" dirty="0" smtClean="0">
                  <a:solidFill>
                    <a:schemeClr val="tx1"/>
                  </a:solidFill>
                </a:rPr>
                <a:t>kesinleşmiş alacak” </a:t>
              </a:r>
            </a:p>
            <a:p>
              <a:pPr lvl="0" algn="ctr" defTabSz="400050" rtl="0">
                <a:lnSpc>
                  <a:spcPct val="90000"/>
                </a:lnSpc>
                <a:spcBef>
                  <a:spcPct val="0"/>
                </a:spcBef>
                <a:spcAft>
                  <a:spcPct val="35000"/>
                </a:spcAft>
              </a:pPr>
              <a:r>
                <a:rPr lang="tr-TR" sz="2000" b="1" kern="1200" dirty="0" smtClean="0">
                  <a:solidFill>
                    <a:schemeClr val="tx1"/>
                  </a:solidFill>
                </a:rPr>
                <a:t>olması </a:t>
              </a:r>
              <a:endParaRPr lang="tr-TR" sz="2000" b="1" kern="1200" dirty="0">
                <a:solidFill>
                  <a:schemeClr val="tx1"/>
                </a:solidFill>
              </a:endParaRPr>
            </a:p>
          </p:txBody>
        </p:sp>
        <p:sp>
          <p:nvSpPr>
            <p:cNvPr id="13" name="Serbest Form 12"/>
            <p:cNvSpPr/>
            <p:nvPr/>
          </p:nvSpPr>
          <p:spPr>
            <a:xfrm>
              <a:off x="1475658" y="4078294"/>
              <a:ext cx="3615265" cy="778175"/>
            </a:xfrm>
            <a:custGeom>
              <a:avLst/>
              <a:gdLst>
                <a:gd name="connsiteX0" fmla="*/ 0 w 1079065"/>
                <a:gd name="connsiteY0" fmla="*/ 107907 h 1399518"/>
                <a:gd name="connsiteX1" fmla="*/ 107907 w 1079065"/>
                <a:gd name="connsiteY1" fmla="*/ 0 h 1399518"/>
                <a:gd name="connsiteX2" fmla="*/ 971159 w 1079065"/>
                <a:gd name="connsiteY2" fmla="*/ 0 h 1399518"/>
                <a:gd name="connsiteX3" fmla="*/ 1079066 w 1079065"/>
                <a:gd name="connsiteY3" fmla="*/ 107907 h 1399518"/>
                <a:gd name="connsiteX4" fmla="*/ 1079065 w 1079065"/>
                <a:gd name="connsiteY4" fmla="*/ 1291612 h 1399518"/>
                <a:gd name="connsiteX5" fmla="*/ 971158 w 1079065"/>
                <a:gd name="connsiteY5" fmla="*/ 1399519 h 1399518"/>
                <a:gd name="connsiteX6" fmla="*/ 107907 w 1079065"/>
                <a:gd name="connsiteY6" fmla="*/ 1399518 h 1399518"/>
                <a:gd name="connsiteX7" fmla="*/ 0 w 1079065"/>
                <a:gd name="connsiteY7" fmla="*/ 1291611 h 1399518"/>
                <a:gd name="connsiteX8" fmla="*/ 0 w 1079065"/>
                <a:gd name="connsiteY8" fmla="*/ 107907 h 139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065" h="1399518">
                  <a:moveTo>
                    <a:pt x="0" y="107907"/>
                  </a:moveTo>
                  <a:cubicBezTo>
                    <a:pt x="0" y="48312"/>
                    <a:pt x="48312" y="0"/>
                    <a:pt x="107907" y="0"/>
                  </a:cubicBezTo>
                  <a:lnTo>
                    <a:pt x="971159" y="0"/>
                  </a:lnTo>
                  <a:cubicBezTo>
                    <a:pt x="1030754" y="0"/>
                    <a:pt x="1079066" y="48312"/>
                    <a:pt x="1079066" y="107907"/>
                  </a:cubicBezTo>
                  <a:cubicBezTo>
                    <a:pt x="1079066" y="502475"/>
                    <a:pt x="1079065" y="897044"/>
                    <a:pt x="1079065" y="1291612"/>
                  </a:cubicBezTo>
                  <a:cubicBezTo>
                    <a:pt x="1079065" y="1351207"/>
                    <a:pt x="1030753" y="1399519"/>
                    <a:pt x="971158" y="1399519"/>
                  </a:cubicBezTo>
                  <a:lnTo>
                    <a:pt x="107907" y="1399518"/>
                  </a:lnTo>
                  <a:cubicBezTo>
                    <a:pt x="48312" y="1399518"/>
                    <a:pt x="0" y="1351206"/>
                    <a:pt x="0" y="1291611"/>
                  </a:cubicBezTo>
                  <a:lnTo>
                    <a:pt x="0" y="107907"/>
                  </a:lnTo>
                  <a:close/>
                </a:path>
              </a:pathLst>
            </a:cu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5895" tIns="65895" rIns="65895" bIns="65895" numCol="1" spcCol="1270" anchor="ctr" anchorCtr="0">
              <a:noAutofit/>
            </a:bodyPr>
            <a:lstStyle/>
            <a:p>
              <a:pPr lvl="0" algn="ctr" defTabSz="400050" rtl="0">
                <a:lnSpc>
                  <a:spcPct val="90000"/>
                </a:lnSpc>
                <a:spcBef>
                  <a:spcPct val="0"/>
                </a:spcBef>
                <a:spcAft>
                  <a:spcPct val="35000"/>
                </a:spcAft>
              </a:pPr>
              <a:r>
                <a:rPr lang="tr-TR" sz="2000" b="1" kern="1200" dirty="0" smtClean="0">
                  <a:solidFill>
                    <a:schemeClr val="tx1"/>
                  </a:solidFill>
                </a:rPr>
                <a:t>Kanunun yayımlandığı 11/9/2014 tarihi itibarıyla vadesi geldiği halde ödenmemiş ya da ödeme süresi henüz geçmemiş olması </a:t>
              </a:r>
              <a:endParaRPr lang="tr-TR" sz="2000" kern="1200" dirty="0">
                <a:solidFill>
                  <a:schemeClr val="tx1"/>
                </a:solidFill>
              </a:endParaRPr>
            </a:p>
          </p:txBody>
        </p:sp>
        <p:sp>
          <p:nvSpPr>
            <p:cNvPr id="15" name="Serbest Form 14"/>
            <p:cNvSpPr/>
            <p:nvPr/>
          </p:nvSpPr>
          <p:spPr>
            <a:xfrm>
              <a:off x="5680054" y="3083991"/>
              <a:ext cx="1079065" cy="1399518"/>
            </a:xfrm>
            <a:custGeom>
              <a:avLst/>
              <a:gdLst>
                <a:gd name="connsiteX0" fmla="*/ 0 w 1079065"/>
                <a:gd name="connsiteY0" fmla="*/ 107907 h 1399518"/>
                <a:gd name="connsiteX1" fmla="*/ 107907 w 1079065"/>
                <a:gd name="connsiteY1" fmla="*/ 0 h 1399518"/>
                <a:gd name="connsiteX2" fmla="*/ 971159 w 1079065"/>
                <a:gd name="connsiteY2" fmla="*/ 0 h 1399518"/>
                <a:gd name="connsiteX3" fmla="*/ 1079066 w 1079065"/>
                <a:gd name="connsiteY3" fmla="*/ 107907 h 1399518"/>
                <a:gd name="connsiteX4" fmla="*/ 1079065 w 1079065"/>
                <a:gd name="connsiteY4" fmla="*/ 1291612 h 1399518"/>
                <a:gd name="connsiteX5" fmla="*/ 971158 w 1079065"/>
                <a:gd name="connsiteY5" fmla="*/ 1399519 h 1399518"/>
                <a:gd name="connsiteX6" fmla="*/ 107907 w 1079065"/>
                <a:gd name="connsiteY6" fmla="*/ 1399518 h 1399518"/>
                <a:gd name="connsiteX7" fmla="*/ 0 w 1079065"/>
                <a:gd name="connsiteY7" fmla="*/ 1291611 h 1399518"/>
                <a:gd name="connsiteX8" fmla="*/ 0 w 1079065"/>
                <a:gd name="connsiteY8" fmla="*/ 107907 h 1399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065" h="1399518">
                  <a:moveTo>
                    <a:pt x="0" y="107907"/>
                  </a:moveTo>
                  <a:cubicBezTo>
                    <a:pt x="0" y="48312"/>
                    <a:pt x="48312" y="0"/>
                    <a:pt x="107907" y="0"/>
                  </a:cubicBezTo>
                  <a:lnTo>
                    <a:pt x="971159" y="0"/>
                  </a:lnTo>
                  <a:cubicBezTo>
                    <a:pt x="1030754" y="0"/>
                    <a:pt x="1079066" y="48312"/>
                    <a:pt x="1079066" y="107907"/>
                  </a:cubicBezTo>
                  <a:cubicBezTo>
                    <a:pt x="1079066" y="502475"/>
                    <a:pt x="1079065" y="897044"/>
                    <a:pt x="1079065" y="1291612"/>
                  </a:cubicBezTo>
                  <a:cubicBezTo>
                    <a:pt x="1079065" y="1351207"/>
                    <a:pt x="1030753" y="1399519"/>
                    <a:pt x="971158" y="1399519"/>
                  </a:cubicBezTo>
                  <a:lnTo>
                    <a:pt x="107907" y="1399518"/>
                  </a:lnTo>
                  <a:cubicBezTo>
                    <a:pt x="48312" y="1399518"/>
                    <a:pt x="0" y="1351206"/>
                    <a:pt x="0" y="1291611"/>
                  </a:cubicBezTo>
                  <a:lnTo>
                    <a:pt x="0" y="107907"/>
                  </a:lnTo>
                  <a:close/>
                </a:path>
              </a:pathLst>
            </a:cu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65895" tIns="65895" rIns="65895" bIns="65895" numCol="1" spcCol="1270" anchor="ctr" anchorCtr="0">
              <a:noAutofit/>
            </a:bodyPr>
            <a:lstStyle/>
            <a:p>
              <a:pPr lvl="0" algn="ctr" defTabSz="400050" rtl="0">
                <a:lnSpc>
                  <a:spcPct val="90000"/>
                </a:lnSpc>
                <a:spcBef>
                  <a:spcPct val="0"/>
                </a:spcBef>
                <a:spcAft>
                  <a:spcPct val="35000"/>
                </a:spcAft>
              </a:pPr>
              <a:r>
                <a:rPr lang="tr-TR" sz="2000" b="1" kern="1200" dirty="0" smtClean="0">
                  <a:solidFill>
                    <a:schemeClr val="tx1"/>
                  </a:solidFill>
                </a:rPr>
                <a:t>şarttır.</a:t>
              </a:r>
              <a:endParaRPr lang="tr-TR" sz="2000" kern="1200" dirty="0">
                <a:solidFill>
                  <a:schemeClr val="tx1"/>
                </a:solidFill>
              </a:endParaRPr>
            </a:p>
          </p:txBody>
        </p:sp>
      </p:grpSp>
      <p:pic>
        <p:nvPicPr>
          <p:cNvPr id="5"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7625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971600" y="577864"/>
            <a:ext cx="7056785" cy="720080"/>
          </a:xfrm>
        </p:spPr>
        <p:txBody>
          <a:bodyPr/>
          <a:lstStyle/>
          <a:p>
            <a:pPr algn="ctr">
              <a:spcAft>
                <a:spcPts val="0"/>
              </a:spcAft>
            </a:pPr>
            <a:r>
              <a:rPr lang="tr-TR" sz="3500" b="1" dirty="0" smtClean="0">
                <a:solidFill>
                  <a:schemeClr val="bg1"/>
                </a:solidFill>
                <a:latin typeface="Arial Black"/>
                <a:ea typeface="Times New Roman"/>
                <a:cs typeface="Arial"/>
              </a:rPr>
              <a:t>‘KESİNLEŞME’ KAVRAMI</a:t>
            </a:r>
            <a:endParaRPr lang="tr-TR" sz="3500" dirty="0">
              <a:solidFill>
                <a:schemeClr val="bg1"/>
              </a:solidFill>
              <a:effectLst/>
              <a:latin typeface="Times New Roman"/>
              <a:ea typeface="Times New Roman"/>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13</a:t>
            </a:fld>
            <a:endParaRPr lang="tr-TR" dirty="0">
              <a:solidFill>
                <a:srgbClr val="000000"/>
              </a:solidFill>
            </a:endParaRPr>
          </a:p>
        </p:txBody>
      </p:sp>
      <p:graphicFrame>
        <p:nvGraphicFramePr>
          <p:cNvPr id="7" name="Diyagram 6"/>
          <p:cNvGraphicFramePr/>
          <p:nvPr>
            <p:extLst>
              <p:ext uri="{D42A27DB-BD31-4B8C-83A1-F6EECF244321}">
                <p14:modId xmlns:p14="http://schemas.microsoft.com/office/powerpoint/2010/main" xmlns="" val="3442841292"/>
              </p:ext>
            </p:extLst>
          </p:nvPr>
        </p:nvGraphicFramePr>
        <p:xfrm>
          <a:off x="323528" y="1556792"/>
          <a:ext cx="8568952" cy="3168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Metin kutusu 7"/>
          <p:cNvSpPr txBox="1"/>
          <p:nvPr/>
        </p:nvSpPr>
        <p:spPr>
          <a:xfrm>
            <a:off x="251520" y="4293096"/>
            <a:ext cx="8568952" cy="1477328"/>
          </a:xfrm>
          <a:prstGeom prst="rect">
            <a:avLst/>
          </a:prstGeom>
          <a:solidFill>
            <a:srgbClr val="FFF3FD"/>
          </a:solidFill>
        </p:spPr>
        <p:txBody>
          <a:bodyPr wrap="square" rtlCol="0">
            <a:spAutoFit/>
          </a:bodyPr>
          <a:lstStyle/>
          <a:p>
            <a:pPr lvl="0" algn="just"/>
            <a:r>
              <a:rPr lang="tr-TR" sz="1800" b="1" dirty="0" smtClean="0"/>
              <a:t>Alacakların </a:t>
            </a:r>
            <a:r>
              <a:rPr lang="tr-TR" sz="1800" b="1" dirty="0"/>
              <a:t>kesinleşmesi, düzenlendikleri veya ilişkili oldukları kanunlardaki hükümler nedeniyle farklı şekilde gerçekleşebilmektedir</a:t>
            </a:r>
            <a:r>
              <a:rPr lang="tr-TR" sz="1800" b="1" dirty="0" smtClean="0"/>
              <a:t>.</a:t>
            </a:r>
          </a:p>
          <a:p>
            <a:pPr lvl="0"/>
            <a:endParaRPr lang="tr-TR" sz="1800" b="1" dirty="0" smtClean="0"/>
          </a:p>
          <a:p>
            <a:r>
              <a:rPr lang="tr-TR" sz="1800" b="1" u="sng" dirty="0"/>
              <a:t>Not: </a:t>
            </a:r>
            <a:r>
              <a:rPr lang="tr-TR" sz="1800" b="1" dirty="0" err="1" smtClean="0"/>
              <a:t>İhtirazi</a:t>
            </a:r>
            <a:r>
              <a:rPr lang="tr-TR" sz="1800" b="1" dirty="0" smtClean="0"/>
              <a:t> </a:t>
            </a:r>
            <a:r>
              <a:rPr lang="tr-TR" sz="1800" b="1" dirty="0"/>
              <a:t>kayıtla verilen beyannamelere göre tahakkuk eden vergiler kesinleşmiş alacak </a:t>
            </a:r>
            <a:r>
              <a:rPr lang="tr-TR" sz="1800" b="1" dirty="0" smtClean="0"/>
              <a:t>kabul  edilecektir. *******</a:t>
            </a:r>
            <a:endParaRPr lang="tr-TR" sz="1800" dirty="0"/>
          </a:p>
        </p:txBody>
      </p:sp>
    </p:spTree>
    <p:extLst>
      <p:ext uri="{BB962C8B-B14F-4D97-AF65-F5344CB8AC3E}">
        <p14:creationId xmlns:p14="http://schemas.microsoft.com/office/powerpoint/2010/main" xmlns="" val="32734689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14</a:t>
            </a:fld>
            <a:endParaRPr lang="tr-TR">
              <a:solidFill>
                <a:srgbClr val="000000"/>
              </a:solidFill>
            </a:endParaRPr>
          </a:p>
        </p:txBody>
      </p:sp>
      <p:graphicFrame>
        <p:nvGraphicFramePr>
          <p:cNvPr id="5" name="3 İçerik Yer Tutucusu"/>
          <p:cNvGraphicFramePr>
            <a:graphicFrameLocks noGrp="1"/>
          </p:cNvGraphicFramePr>
          <p:nvPr>
            <p:ph type="tbl" idx="1"/>
          </p:nvPr>
        </p:nvGraphicFramePr>
        <p:xfrm>
          <a:off x="395536" y="0"/>
          <a:ext cx="8229600" cy="6872845"/>
        </p:xfrm>
        <a:graphic>
          <a:graphicData uri="http://schemas.openxmlformats.org/drawingml/2006/table">
            <a:tbl>
              <a:tblPr firstRow="1" bandRow="1">
                <a:tableStyleId>{5C22544A-7EE6-4342-B048-85BDC9FD1C3A}</a:tableStyleId>
              </a:tblPr>
              <a:tblGrid>
                <a:gridCol w="4114800"/>
                <a:gridCol w="4114800"/>
              </a:tblGrid>
              <a:tr h="289165">
                <a:tc>
                  <a:txBody>
                    <a:bodyPr/>
                    <a:lstStyle/>
                    <a:p>
                      <a:r>
                        <a:rPr lang="tr-TR" b="1" dirty="0"/>
                        <a:t>Alacak türü</a:t>
                      </a:r>
                      <a:endParaRPr lang="tr-TR" dirty="0"/>
                    </a:p>
                  </a:txBody>
                  <a:tcPr marL="0" marR="0" marT="0" marB="0"/>
                </a:tc>
                <a:tc>
                  <a:txBody>
                    <a:bodyPr/>
                    <a:lstStyle/>
                    <a:p>
                      <a:r>
                        <a:rPr lang="tr-TR" b="1"/>
                        <a:t>Kesinleşme süreci</a:t>
                      </a:r>
                      <a:endParaRPr lang="tr-TR"/>
                    </a:p>
                  </a:txBody>
                  <a:tcPr marL="0" marR="0" marT="0" marB="0"/>
                </a:tc>
              </a:tr>
              <a:tr h="1283418">
                <a:tc>
                  <a:txBody>
                    <a:bodyPr/>
                    <a:lstStyle/>
                    <a:p>
                      <a:r>
                        <a:rPr lang="tr-TR" dirty="0"/>
                        <a:t>Beyan edilen vergiler</a:t>
                      </a:r>
                    </a:p>
                  </a:txBody>
                  <a:tcPr marL="0" marR="0" marT="0" marB="0"/>
                </a:tc>
                <a:tc>
                  <a:txBody>
                    <a:bodyPr/>
                    <a:lstStyle/>
                    <a:p>
                      <a:r>
                        <a:rPr lang="tr-TR"/>
                        <a:t>- Beyan tarihinde kesinleşir.</a:t>
                      </a:r>
                    </a:p>
                    <a:p>
                      <a:r>
                        <a:rPr lang="tr-TR"/>
                        <a:t>(İhtirazi kayıtla verilen beyanname üzerine tahakkuk eden vergilerin dava konusu yapılması durumunda alacak kesinleşmemiş olmakla birlikte, özel düzenleme nedeniyle bu alacakların yapılandırılması mümkündür.)</a:t>
                      </a:r>
                    </a:p>
                  </a:txBody>
                  <a:tcPr marL="0" marR="0" marT="0" marB="0"/>
                </a:tc>
              </a:tr>
              <a:tr h="1069515">
                <a:tc>
                  <a:txBody>
                    <a:bodyPr/>
                    <a:lstStyle/>
                    <a:p>
                      <a:r>
                        <a:rPr lang="tr-TR"/>
                        <a:t>İkmalen, re’sen veya idarece tarh edilen vergi ve cezalar</a:t>
                      </a:r>
                    </a:p>
                  </a:txBody>
                  <a:tcPr marL="0" marR="0" marT="0" marB="0"/>
                </a:tc>
                <a:tc>
                  <a:txBody>
                    <a:bodyPr/>
                    <a:lstStyle/>
                    <a:p>
                      <a:r>
                        <a:rPr lang="tr-TR"/>
                        <a:t>- Süresinde dava açılmaması veya dava açılmışsa yargılama aşamalarının son bulması,</a:t>
                      </a:r>
                    </a:p>
                    <a:p>
                      <a:r>
                        <a:rPr lang="tr-TR"/>
                        <a:t>- Uzlaşmanın gerçekleşmesi,</a:t>
                      </a:r>
                    </a:p>
                    <a:p>
                      <a:r>
                        <a:rPr lang="tr-TR"/>
                        <a:t>ile kesinleşir.</a:t>
                      </a:r>
                    </a:p>
                  </a:txBody>
                  <a:tcPr marL="0" marR="0" marT="0" marB="0"/>
                </a:tc>
              </a:tr>
              <a:tr h="641709">
                <a:tc>
                  <a:txBody>
                    <a:bodyPr/>
                    <a:lstStyle/>
                    <a:p>
                      <a:r>
                        <a:rPr lang="tr-TR"/>
                        <a:t>İdari para cezaları</a:t>
                      </a:r>
                    </a:p>
                  </a:txBody>
                  <a:tcPr marL="0" marR="0" marT="0" marB="0"/>
                </a:tc>
                <a:tc>
                  <a:txBody>
                    <a:bodyPr/>
                    <a:lstStyle/>
                    <a:p>
                      <a:r>
                        <a:rPr lang="tr-TR"/>
                        <a:t>- İdari yaptırım kararına karşı süresinde dava açılmaması veya dava açılmışsa yargılama aşamalarının son bulması ile kesinleşir.</a:t>
                      </a:r>
                    </a:p>
                  </a:txBody>
                  <a:tcPr marL="0" marR="0" marT="0" marB="0"/>
                </a:tc>
              </a:tr>
              <a:tr h="855612">
                <a:tc>
                  <a:txBody>
                    <a:bodyPr/>
                    <a:lstStyle/>
                    <a:p>
                      <a:r>
                        <a:rPr lang="tr-TR"/>
                        <a:t>Ecrimisiller</a:t>
                      </a:r>
                    </a:p>
                  </a:txBody>
                  <a:tcPr marL="0" marR="0" marT="0" marB="0"/>
                </a:tc>
                <a:tc>
                  <a:txBody>
                    <a:bodyPr/>
                    <a:lstStyle/>
                    <a:p>
                      <a:r>
                        <a:rPr lang="tr-TR"/>
                        <a:t>- Ecrimisil ihbarnamesinin tebliği üzerine süresinde dava açılmaması veya dava açılmışsa yargılama aşamalarının son bulması ile kesinleşir.</a:t>
                      </a:r>
                    </a:p>
                  </a:txBody>
                  <a:tcPr marL="0" marR="0" marT="0" marB="0"/>
                </a:tc>
              </a:tr>
              <a:tr h="641709">
                <a:tc>
                  <a:txBody>
                    <a:bodyPr/>
                    <a:lstStyle/>
                    <a:p>
                      <a:r>
                        <a:rPr lang="tr-TR"/>
                        <a:t>Diğer alacaklar</a:t>
                      </a:r>
                    </a:p>
                  </a:txBody>
                  <a:tcPr marL="0" marR="0" marT="0" marB="0"/>
                </a:tc>
                <a:tc>
                  <a:txBody>
                    <a:bodyPr/>
                    <a:lstStyle/>
                    <a:p>
                      <a:r>
                        <a:rPr lang="tr-TR" dirty="0"/>
                        <a:t>- Alacakların varlığının hukuk düzeninde ihtilaflı olmaması veya ihtilaflı hale gelme olasılığının kalmaması ile kesinleşir.</a:t>
                      </a:r>
                    </a:p>
                  </a:txBody>
                  <a:tcPr marL="0" marR="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a:xfrm>
            <a:off x="1259632" y="260648"/>
            <a:ext cx="7128792" cy="883568"/>
          </a:xfrm>
        </p:spPr>
        <p:txBody>
          <a:bodyPr/>
          <a:lstStyle/>
          <a:p>
            <a:pPr algn="ctr">
              <a:spcAft>
                <a:spcPts val="0"/>
              </a:spcAft>
            </a:pPr>
            <a:r>
              <a:rPr lang="tr-TR" sz="2800" dirty="0" smtClean="0">
                <a:solidFill>
                  <a:schemeClr val="bg1"/>
                </a:solidFill>
                <a:latin typeface="Arial Black" pitchFamily="34" charset="0"/>
              </a:rPr>
              <a:t>ALACAKLARIN YAPILANDIRILMASI</a:t>
            </a:r>
            <a:endParaRPr lang="tr-TR" sz="2800" dirty="0">
              <a:solidFill>
                <a:schemeClr val="bg1"/>
              </a:solidFill>
              <a:latin typeface="Arial Black" pitchFamily="34" charset="0"/>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15</a:t>
            </a:fld>
            <a:endParaRPr lang="tr-TR">
              <a:solidFill>
                <a:srgbClr val="000000"/>
              </a:solidFill>
            </a:endParaRPr>
          </a:p>
        </p:txBody>
      </p:sp>
      <p:grpSp>
        <p:nvGrpSpPr>
          <p:cNvPr id="2" name="Grup 1"/>
          <p:cNvGrpSpPr/>
          <p:nvPr/>
        </p:nvGrpSpPr>
        <p:grpSpPr>
          <a:xfrm>
            <a:off x="971600" y="1536904"/>
            <a:ext cx="7128790" cy="4536342"/>
            <a:chOff x="539554" y="1556790"/>
            <a:chExt cx="7128790" cy="4536342"/>
          </a:xfrm>
          <a:solidFill>
            <a:srgbClr val="FFFFCC"/>
          </a:solidFill>
        </p:grpSpPr>
        <p:sp>
          <p:nvSpPr>
            <p:cNvPr id="6" name="Serbest Form 5"/>
            <p:cNvSpPr/>
            <p:nvPr/>
          </p:nvSpPr>
          <p:spPr>
            <a:xfrm>
              <a:off x="539554" y="1556790"/>
              <a:ext cx="5112566" cy="1440000"/>
            </a:xfrm>
            <a:custGeom>
              <a:avLst/>
              <a:gdLst>
                <a:gd name="connsiteX0" fmla="*/ 0 w 4016321"/>
                <a:gd name="connsiteY0" fmla="*/ 213627 h 1281736"/>
                <a:gd name="connsiteX1" fmla="*/ 213627 w 4016321"/>
                <a:gd name="connsiteY1" fmla="*/ 0 h 1281736"/>
                <a:gd name="connsiteX2" fmla="*/ 3802694 w 4016321"/>
                <a:gd name="connsiteY2" fmla="*/ 0 h 1281736"/>
                <a:gd name="connsiteX3" fmla="*/ 4016321 w 4016321"/>
                <a:gd name="connsiteY3" fmla="*/ 213627 h 1281736"/>
                <a:gd name="connsiteX4" fmla="*/ 4016321 w 4016321"/>
                <a:gd name="connsiteY4" fmla="*/ 1068109 h 1281736"/>
                <a:gd name="connsiteX5" fmla="*/ 3802694 w 4016321"/>
                <a:gd name="connsiteY5" fmla="*/ 1281736 h 1281736"/>
                <a:gd name="connsiteX6" fmla="*/ 213627 w 4016321"/>
                <a:gd name="connsiteY6" fmla="*/ 1281736 h 1281736"/>
                <a:gd name="connsiteX7" fmla="*/ 0 w 4016321"/>
                <a:gd name="connsiteY7" fmla="*/ 1068109 h 1281736"/>
                <a:gd name="connsiteX8" fmla="*/ 0 w 4016321"/>
                <a:gd name="connsiteY8" fmla="*/ 213627 h 1281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16321" h="1281736">
                  <a:moveTo>
                    <a:pt x="0" y="213627"/>
                  </a:moveTo>
                  <a:cubicBezTo>
                    <a:pt x="0" y="95644"/>
                    <a:pt x="95644" y="0"/>
                    <a:pt x="213627" y="0"/>
                  </a:cubicBezTo>
                  <a:lnTo>
                    <a:pt x="3802694" y="0"/>
                  </a:lnTo>
                  <a:cubicBezTo>
                    <a:pt x="3920677" y="0"/>
                    <a:pt x="4016321" y="95644"/>
                    <a:pt x="4016321" y="213627"/>
                  </a:cubicBezTo>
                  <a:lnTo>
                    <a:pt x="4016321" y="1068109"/>
                  </a:lnTo>
                  <a:cubicBezTo>
                    <a:pt x="4016321" y="1186092"/>
                    <a:pt x="3920677" y="1281736"/>
                    <a:pt x="3802694" y="1281736"/>
                  </a:cubicBezTo>
                  <a:lnTo>
                    <a:pt x="213627" y="1281736"/>
                  </a:lnTo>
                  <a:cubicBezTo>
                    <a:pt x="95644" y="1281736"/>
                    <a:pt x="0" y="1186092"/>
                    <a:pt x="0" y="1068109"/>
                  </a:cubicBezTo>
                  <a:lnTo>
                    <a:pt x="0" y="213627"/>
                  </a:lnTo>
                  <a:close/>
                </a:path>
              </a:pathLst>
            </a:custGeom>
            <a:solidFill>
              <a:srgbClr val="FFEBF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0669" tIns="81619" rIns="100669" bIns="81619" numCol="1" spcCol="1270" anchor="ctr" anchorCtr="0">
              <a:noAutofit/>
            </a:bodyPr>
            <a:lstStyle/>
            <a:p>
              <a:pPr lvl="0" algn="just" defTabSz="444500" rtl="0">
                <a:lnSpc>
                  <a:spcPct val="90000"/>
                </a:lnSpc>
                <a:spcBef>
                  <a:spcPct val="0"/>
                </a:spcBef>
                <a:spcAft>
                  <a:spcPct val="35000"/>
                </a:spcAft>
              </a:pPr>
              <a:r>
                <a:rPr lang="tr-TR" sz="1600" b="1" kern="1200" dirty="0" smtClean="0">
                  <a:solidFill>
                    <a:schemeClr val="tx1"/>
                  </a:solidFill>
                </a:rPr>
                <a:t>Vergi, vergi aslına bağlı cezalar ve diğer amme alacaklarının asıllarının tamamı ile gecikme faizi, gecikme zammı ve gecikme cezası yerine Yİ-ÜFE oranları esas alınarak belirlenecek tutarın ödenmesi halinde, bu alacaklara uygulanan gecikme zammı, gecikme faizi gibi </a:t>
              </a:r>
              <a:r>
                <a:rPr lang="tr-TR" sz="1600" b="1" kern="1200" dirty="0" err="1" smtClean="0">
                  <a:solidFill>
                    <a:schemeClr val="tx1"/>
                  </a:solidFill>
                </a:rPr>
                <a:t>fer’i</a:t>
              </a:r>
              <a:r>
                <a:rPr lang="tr-TR" sz="1600" b="1" kern="1200" dirty="0" smtClean="0">
                  <a:solidFill>
                    <a:schemeClr val="tx1"/>
                  </a:solidFill>
                </a:rPr>
                <a:t> alacakların tamamı, </a:t>
              </a:r>
              <a:endParaRPr lang="tr-TR" sz="1600" kern="1200" dirty="0">
                <a:solidFill>
                  <a:schemeClr val="tx1"/>
                </a:solidFill>
              </a:endParaRPr>
            </a:p>
          </p:txBody>
        </p:sp>
        <p:sp>
          <p:nvSpPr>
            <p:cNvPr id="8" name="Serbest Form 7"/>
            <p:cNvSpPr/>
            <p:nvPr/>
          </p:nvSpPr>
          <p:spPr>
            <a:xfrm>
              <a:off x="539555" y="3140965"/>
              <a:ext cx="5112565" cy="1152131"/>
            </a:xfrm>
            <a:custGeom>
              <a:avLst/>
              <a:gdLst>
                <a:gd name="connsiteX0" fmla="*/ 0 w 3184454"/>
                <a:gd name="connsiteY0" fmla="*/ 213627 h 1281736"/>
                <a:gd name="connsiteX1" fmla="*/ 213627 w 3184454"/>
                <a:gd name="connsiteY1" fmla="*/ 0 h 1281736"/>
                <a:gd name="connsiteX2" fmla="*/ 2970827 w 3184454"/>
                <a:gd name="connsiteY2" fmla="*/ 0 h 1281736"/>
                <a:gd name="connsiteX3" fmla="*/ 3184454 w 3184454"/>
                <a:gd name="connsiteY3" fmla="*/ 213627 h 1281736"/>
                <a:gd name="connsiteX4" fmla="*/ 3184454 w 3184454"/>
                <a:gd name="connsiteY4" fmla="*/ 1068109 h 1281736"/>
                <a:gd name="connsiteX5" fmla="*/ 2970827 w 3184454"/>
                <a:gd name="connsiteY5" fmla="*/ 1281736 h 1281736"/>
                <a:gd name="connsiteX6" fmla="*/ 213627 w 3184454"/>
                <a:gd name="connsiteY6" fmla="*/ 1281736 h 1281736"/>
                <a:gd name="connsiteX7" fmla="*/ 0 w 3184454"/>
                <a:gd name="connsiteY7" fmla="*/ 1068109 h 1281736"/>
                <a:gd name="connsiteX8" fmla="*/ 0 w 3184454"/>
                <a:gd name="connsiteY8" fmla="*/ 213627 h 1281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84454" h="1281736">
                  <a:moveTo>
                    <a:pt x="0" y="213627"/>
                  </a:moveTo>
                  <a:cubicBezTo>
                    <a:pt x="0" y="95644"/>
                    <a:pt x="95644" y="0"/>
                    <a:pt x="213627" y="0"/>
                  </a:cubicBezTo>
                  <a:lnTo>
                    <a:pt x="2970827" y="0"/>
                  </a:lnTo>
                  <a:cubicBezTo>
                    <a:pt x="3088810" y="0"/>
                    <a:pt x="3184454" y="95644"/>
                    <a:pt x="3184454" y="213627"/>
                  </a:cubicBezTo>
                  <a:lnTo>
                    <a:pt x="3184454" y="1068109"/>
                  </a:lnTo>
                  <a:cubicBezTo>
                    <a:pt x="3184454" y="1186092"/>
                    <a:pt x="3088810" y="1281736"/>
                    <a:pt x="2970827" y="1281736"/>
                  </a:cubicBezTo>
                  <a:lnTo>
                    <a:pt x="213627" y="1281736"/>
                  </a:lnTo>
                  <a:cubicBezTo>
                    <a:pt x="95644" y="1281736"/>
                    <a:pt x="0" y="1186092"/>
                    <a:pt x="0" y="1068109"/>
                  </a:cubicBezTo>
                  <a:lnTo>
                    <a:pt x="0" y="213627"/>
                  </a:lnTo>
                  <a:close/>
                </a:path>
              </a:pathLst>
            </a:custGeom>
            <a:solidFill>
              <a:srgbClr val="FFEBF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0669" tIns="81619" rIns="100669" bIns="81619" numCol="1" spcCol="1270" anchor="ctr" anchorCtr="0">
              <a:noAutofit/>
            </a:bodyPr>
            <a:lstStyle/>
            <a:p>
              <a:pPr lvl="0" algn="just" defTabSz="444500" rtl="0">
                <a:lnSpc>
                  <a:spcPct val="90000"/>
                </a:lnSpc>
                <a:spcBef>
                  <a:spcPct val="0"/>
                </a:spcBef>
                <a:spcAft>
                  <a:spcPct val="35000"/>
                </a:spcAft>
              </a:pPr>
              <a:r>
                <a:rPr lang="tr-TR" sz="1600" b="1" kern="1200" dirty="0" smtClean="0">
                  <a:solidFill>
                    <a:schemeClr val="tx1"/>
                  </a:solidFill>
                </a:rPr>
                <a:t>Alacak aslına bağlı olmayan usulsüzlük ve özel usulsüzlük cezalarının %50’sinin, ödenmesi halinde bu cezaların kalan %50’si,</a:t>
              </a:r>
              <a:endParaRPr lang="tr-TR" sz="1600" kern="1200" dirty="0">
                <a:solidFill>
                  <a:schemeClr val="tx1"/>
                </a:solidFill>
              </a:endParaRPr>
            </a:p>
          </p:txBody>
        </p:sp>
        <p:sp>
          <p:nvSpPr>
            <p:cNvPr id="10" name="Serbest Form 9"/>
            <p:cNvSpPr/>
            <p:nvPr/>
          </p:nvSpPr>
          <p:spPr>
            <a:xfrm>
              <a:off x="539555" y="4653132"/>
              <a:ext cx="5112565" cy="1440000"/>
            </a:xfrm>
            <a:custGeom>
              <a:avLst/>
              <a:gdLst>
                <a:gd name="connsiteX0" fmla="*/ 0 w 3008232"/>
                <a:gd name="connsiteY0" fmla="*/ 213627 h 1281736"/>
                <a:gd name="connsiteX1" fmla="*/ 213627 w 3008232"/>
                <a:gd name="connsiteY1" fmla="*/ 0 h 1281736"/>
                <a:gd name="connsiteX2" fmla="*/ 2794605 w 3008232"/>
                <a:gd name="connsiteY2" fmla="*/ 0 h 1281736"/>
                <a:gd name="connsiteX3" fmla="*/ 3008232 w 3008232"/>
                <a:gd name="connsiteY3" fmla="*/ 213627 h 1281736"/>
                <a:gd name="connsiteX4" fmla="*/ 3008232 w 3008232"/>
                <a:gd name="connsiteY4" fmla="*/ 1068109 h 1281736"/>
                <a:gd name="connsiteX5" fmla="*/ 2794605 w 3008232"/>
                <a:gd name="connsiteY5" fmla="*/ 1281736 h 1281736"/>
                <a:gd name="connsiteX6" fmla="*/ 213627 w 3008232"/>
                <a:gd name="connsiteY6" fmla="*/ 1281736 h 1281736"/>
                <a:gd name="connsiteX7" fmla="*/ 0 w 3008232"/>
                <a:gd name="connsiteY7" fmla="*/ 1068109 h 1281736"/>
                <a:gd name="connsiteX8" fmla="*/ 0 w 3008232"/>
                <a:gd name="connsiteY8" fmla="*/ 213627 h 1281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8232" h="1281736">
                  <a:moveTo>
                    <a:pt x="0" y="213627"/>
                  </a:moveTo>
                  <a:cubicBezTo>
                    <a:pt x="0" y="95644"/>
                    <a:pt x="95644" y="0"/>
                    <a:pt x="213627" y="0"/>
                  </a:cubicBezTo>
                  <a:lnTo>
                    <a:pt x="2794605" y="0"/>
                  </a:lnTo>
                  <a:cubicBezTo>
                    <a:pt x="2912588" y="0"/>
                    <a:pt x="3008232" y="95644"/>
                    <a:pt x="3008232" y="213627"/>
                  </a:cubicBezTo>
                  <a:lnTo>
                    <a:pt x="3008232" y="1068109"/>
                  </a:lnTo>
                  <a:cubicBezTo>
                    <a:pt x="3008232" y="1186092"/>
                    <a:pt x="2912588" y="1281736"/>
                    <a:pt x="2794605" y="1281736"/>
                  </a:cubicBezTo>
                  <a:lnTo>
                    <a:pt x="213627" y="1281736"/>
                  </a:lnTo>
                  <a:cubicBezTo>
                    <a:pt x="95644" y="1281736"/>
                    <a:pt x="0" y="1186092"/>
                    <a:pt x="0" y="1068109"/>
                  </a:cubicBezTo>
                  <a:lnTo>
                    <a:pt x="0" y="213627"/>
                  </a:lnTo>
                  <a:close/>
                </a:path>
              </a:pathLst>
            </a:custGeom>
            <a:solidFill>
              <a:srgbClr val="FFEBF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0669" tIns="81619" rIns="100669" bIns="81619" numCol="1" spcCol="1270" anchor="ctr" anchorCtr="0">
              <a:noAutofit/>
            </a:bodyPr>
            <a:lstStyle/>
            <a:p>
              <a:pPr lvl="0" algn="just" defTabSz="444500" rtl="0">
                <a:lnSpc>
                  <a:spcPct val="90000"/>
                </a:lnSpc>
                <a:spcBef>
                  <a:spcPct val="0"/>
                </a:spcBef>
                <a:spcAft>
                  <a:spcPct val="35000"/>
                </a:spcAft>
              </a:pPr>
              <a:r>
                <a:rPr lang="tr-TR" sz="1600" b="1" kern="1200" dirty="0" smtClean="0">
                  <a:solidFill>
                    <a:schemeClr val="tx1"/>
                  </a:solidFill>
                </a:rPr>
                <a:t>Kapsam dahilindeki idari para cezalarının tamamı ile </a:t>
              </a:r>
              <a:r>
                <a:rPr lang="tr-TR" sz="1600" b="1" kern="1200" dirty="0" err="1" smtClean="0">
                  <a:solidFill>
                    <a:schemeClr val="tx1"/>
                  </a:solidFill>
                </a:rPr>
                <a:t>fer’ileri</a:t>
              </a:r>
              <a:r>
                <a:rPr lang="tr-TR" sz="1600" b="1" kern="1200" dirty="0" smtClean="0">
                  <a:solidFill>
                    <a:schemeClr val="tx1"/>
                  </a:solidFill>
                </a:rPr>
                <a:t> yerine Yİ-ÜFE oranları esas alınarak belirlenecek tutarın ödenmesi halinde bu cezalara uygulanan gecikme cezası, gecikme zammı, faiz gibi </a:t>
              </a:r>
              <a:r>
                <a:rPr lang="tr-TR" sz="1600" b="1" kern="1200" dirty="0" err="1" smtClean="0">
                  <a:solidFill>
                    <a:schemeClr val="tx1"/>
                  </a:solidFill>
                </a:rPr>
                <a:t>fer’i</a:t>
              </a:r>
              <a:r>
                <a:rPr lang="tr-TR" sz="1600" b="1" kern="1200" dirty="0" smtClean="0">
                  <a:solidFill>
                    <a:schemeClr val="tx1"/>
                  </a:solidFill>
                </a:rPr>
                <a:t> alacakların tamamı, </a:t>
              </a:r>
              <a:endParaRPr lang="tr-TR" sz="1600" kern="1200" dirty="0">
                <a:solidFill>
                  <a:schemeClr val="tx1"/>
                </a:solidFill>
              </a:endParaRPr>
            </a:p>
          </p:txBody>
        </p:sp>
        <p:sp>
          <p:nvSpPr>
            <p:cNvPr id="12" name="Serbest Form 11"/>
            <p:cNvSpPr/>
            <p:nvPr/>
          </p:nvSpPr>
          <p:spPr>
            <a:xfrm>
              <a:off x="6012160" y="3140965"/>
              <a:ext cx="1656184" cy="1281736"/>
            </a:xfrm>
            <a:custGeom>
              <a:avLst/>
              <a:gdLst>
                <a:gd name="connsiteX0" fmla="*/ 0 w 3008232"/>
                <a:gd name="connsiteY0" fmla="*/ 213627 h 1281736"/>
                <a:gd name="connsiteX1" fmla="*/ 213627 w 3008232"/>
                <a:gd name="connsiteY1" fmla="*/ 0 h 1281736"/>
                <a:gd name="connsiteX2" fmla="*/ 2794605 w 3008232"/>
                <a:gd name="connsiteY2" fmla="*/ 0 h 1281736"/>
                <a:gd name="connsiteX3" fmla="*/ 3008232 w 3008232"/>
                <a:gd name="connsiteY3" fmla="*/ 213627 h 1281736"/>
                <a:gd name="connsiteX4" fmla="*/ 3008232 w 3008232"/>
                <a:gd name="connsiteY4" fmla="*/ 1068109 h 1281736"/>
                <a:gd name="connsiteX5" fmla="*/ 2794605 w 3008232"/>
                <a:gd name="connsiteY5" fmla="*/ 1281736 h 1281736"/>
                <a:gd name="connsiteX6" fmla="*/ 213627 w 3008232"/>
                <a:gd name="connsiteY6" fmla="*/ 1281736 h 1281736"/>
                <a:gd name="connsiteX7" fmla="*/ 0 w 3008232"/>
                <a:gd name="connsiteY7" fmla="*/ 1068109 h 1281736"/>
                <a:gd name="connsiteX8" fmla="*/ 0 w 3008232"/>
                <a:gd name="connsiteY8" fmla="*/ 213627 h 1281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8232" h="1281736">
                  <a:moveTo>
                    <a:pt x="0" y="213627"/>
                  </a:moveTo>
                  <a:cubicBezTo>
                    <a:pt x="0" y="95644"/>
                    <a:pt x="95644" y="0"/>
                    <a:pt x="213627" y="0"/>
                  </a:cubicBezTo>
                  <a:lnTo>
                    <a:pt x="2794605" y="0"/>
                  </a:lnTo>
                  <a:cubicBezTo>
                    <a:pt x="2912588" y="0"/>
                    <a:pt x="3008232" y="95644"/>
                    <a:pt x="3008232" y="213627"/>
                  </a:cubicBezTo>
                  <a:lnTo>
                    <a:pt x="3008232" y="1068109"/>
                  </a:lnTo>
                  <a:cubicBezTo>
                    <a:pt x="3008232" y="1186092"/>
                    <a:pt x="2912588" y="1281736"/>
                    <a:pt x="2794605" y="1281736"/>
                  </a:cubicBezTo>
                  <a:lnTo>
                    <a:pt x="213627" y="1281736"/>
                  </a:lnTo>
                  <a:cubicBezTo>
                    <a:pt x="95644" y="1281736"/>
                    <a:pt x="0" y="1186092"/>
                    <a:pt x="0" y="1068109"/>
                  </a:cubicBezTo>
                  <a:lnTo>
                    <a:pt x="0" y="213627"/>
                  </a:lnTo>
                  <a:close/>
                </a:path>
              </a:pathLst>
            </a:custGeom>
            <a:solidFill>
              <a:srgbClr val="D4EDB9"/>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1149" tIns="96859" rIns="131149" bIns="96859" numCol="1" spcCol="1270" anchor="ctr" anchorCtr="0">
              <a:noAutofit/>
            </a:bodyPr>
            <a:lstStyle/>
            <a:p>
              <a:pPr lvl="0" algn="ctr" defTabSz="800100" rtl="0">
                <a:lnSpc>
                  <a:spcPct val="90000"/>
                </a:lnSpc>
                <a:spcBef>
                  <a:spcPct val="0"/>
                </a:spcBef>
                <a:spcAft>
                  <a:spcPct val="35000"/>
                </a:spcAft>
              </a:pPr>
              <a:r>
                <a:rPr lang="tr-TR" sz="1800" b="1" kern="1200" dirty="0" smtClean="0">
                  <a:solidFill>
                    <a:schemeClr val="tx1"/>
                  </a:solidFill>
                </a:rPr>
                <a:t>TERKİN edilecektir</a:t>
              </a:r>
              <a:r>
                <a:rPr lang="tr-TR" sz="1000" b="1" kern="1200" dirty="0" smtClean="0">
                  <a:solidFill>
                    <a:schemeClr val="tx1"/>
                  </a:solidFill>
                </a:rPr>
                <a:t>.</a:t>
              </a:r>
              <a:endParaRPr lang="tr-TR" sz="1000" kern="1200" dirty="0">
                <a:solidFill>
                  <a:schemeClr val="tx1"/>
                </a:solidFill>
              </a:endParaRPr>
            </a:p>
          </p:txBody>
        </p:sp>
      </p:grpSp>
      <p:pic>
        <p:nvPicPr>
          <p:cNvPr id="7"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7625571"/>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57200"/>
            <a:ext cx="8229600" cy="1243608"/>
          </a:xfrm>
        </p:spPr>
        <p:txBody>
          <a:bodyPr/>
          <a:lstStyle/>
          <a:p>
            <a:pPr algn="ctr">
              <a:spcAft>
                <a:spcPts val="0"/>
              </a:spcAft>
            </a:pPr>
            <a:r>
              <a:rPr lang="tr-TR" sz="3000" b="1" dirty="0">
                <a:solidFill>
                  <a:schemeClr val="bg1"/>
                </a:solidFill>
                <a:latin typeface="Arial Black" pitchFamily="34" charset="0"/>
              </a:rPr>
              <a:t>SİLİNEN</a:t>
            </a:r>
            <a:br>
              <a:rPr lang="tr-TR" sz="3000" b="1" dirty="0">
                <a:solidFill>
                  <a:schemeClr val="bg1"/>
                </a:solidFill>
                <a:latin typeface="Arial Black" pitchFamily="34" charset="0"/>
              </a:rPr>
            </a:br>
            <a:r>
              <a:rPr lang="tr-TR" sz="3000" b="1" dirty="0">
                <a:solidFill>
                  <a:schemeClr val="bg1"/>
                </a:solidFill>
                <a:latin typeface="Arial Black" pitchFamily="34" charset="0"/>
              </a:rPr>
              <a:t>KÜÇÜK ALACAKLAR</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16</a:t>
            </a:fld>
            <a:endParaRPr lang="tr-TR">
              <a:solidFill>
                <a:srgbClr val="000000"/>
              </a:solidFill>
            </a:endParaRPr>
          </a:p>
        </p:txBody>
      </p:sp>
      <p:graphicFrame>
        <p:nvGraphicFramePr>
          <p:cNvPr id="7" name="Diyagram 6"/>
          <p:cNvGraphicFramePr/>
          <p:nvPr>
            <p:extLst>
              <p:ext uri="{D42A27DB-BD31-4B8C-83A1-F6EECF244321}">
                <p14:modId xmlns:p14="http://schemas.microsoft.com/office/powerpoint/2010/main" xmlns="" val="2258694190"/>
              </p:ext>
            </p:extLst>
          </p:nvPr>
        </p:nvGraphicFramePr>
        <p:xfrm>
          <a:off x="467544" y="2060848"/>
          <a:ext cx="8136904" cy="36509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67544" y="499102"/>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76255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F78C5E8A-C66E-4251-AFE2-DDC8B0225BCD}" type="slidenum">
              <a:rPr lang="tr-TR" sz="1200" smtClean="0">
                <a:latin typeface="Arial Black" pitchFamily="34" charset="0"/>
              </a:rPr>
              <a:pPr eaLnBrk="1" hangingPunct="1"/>
              <a:t>17</a:t>
            </a:fld>
            <a:endParaRPr lang="tr-TR" sz="1200" smtClean="0">
              <a:latin typeface="Arial Black" pitchFamily="34" charset="0"/>
            </a:endParaRPr>
          </a:p>
        </p:txBody>
      </p:sp>
      <p:sp>
        <p:nvSpPr>
          <p:cNvPr id="17412" name="Rectangle 2"/>
          <p:cNvSpPr>
            <a:spLocks noGrp="1" noChangeArrowheads="1"/>
          </p:cNvSpPr>
          <p:nvPr>
            <p:ph type="title" idx="4294967295"/>
          </p:nvPr>
        </p:nvSpPr>
        <p:spPr>
          <a:xfrm>
            <a:off x="406400" y="404664"/>
            <a:ext cx="8280400" cy="668338"/>
          </a:xfrm>
        </p:spPr>
        <p:txBody>
          <a:bodyPr/>
          <a:lstStyle/>
          <a:p>
            <a:pPr algn="ctr"/>
            <a:r>
              <a:rPr lang="tr-TR" sz="3200" b="1" dirty="0" smtClean="0">
                <a:solidFill>
                  <a:schemeClr val="bg1"/>
                </a:solidFill>
                <a:latin typeface="Arial Black" pitchFamily="34" charset="0"/>
              </a:rPr>
              <a:t>BAŞVURU</a:t>
            </a:r>
          </a:p>
        </p:txBody>
      </p:sp>
      <p:grpSp>
        <p:nvGrpSpPr>
          <p:cNvPr id="3" name="Grup 2"/>
          <p:cNvGrpSpPr/>
          <p:nvPr/>
        </p:nvGrpSpPr>
        <p:grpSpPr>
          <a:xfrm>
            <a:off x="450598" y="1138089"/>
            <a:ext cx="8244001" cy="5336629"/>
            <a:chOff x="450598" y="1138089"/>
            <a:chExt cx="8244001" cy="5336629"/>
          </a:xfrm>
        </p:grpSpPr>
        <p:sp>
          <p:nvSpPr>
            <p:cNvPr id="4" name="Serbest Form 3"/>
            <p:cNvSpPr/>
            <p:nvPr/>
          </p:nvSpPr>
          <p:spPr>
            <a:xfrm>
              <a:off x="450598" y="1138089"/>
              <a:ext cx="8244001" cy="1148764"/>
            </a:xfrm>
            <a:custGeom>
              <a:avLst/>
              <a:gdLst>
                <a:gd name="connsiteX0" fmla="*/ 0 w 6110588"/>
                <a:gd name="connsiteY0" fmla="*/ 166188 h 997110"/>
                <a:gd name="connsiteX1" fmla="*/ 166188 w 6110588"/>
                <a:gd name="connsiteY1" fmla="*/ 0 h 997110"/>
                <a:gd name="connsiteX2" fmla="*/ 5944400 w 6110588"/>
                <a:gd name="connsiteY2" fmla="*/ 0 h 997110"/>
                <a:gd name="connsiteX3" fmla="*/ 6110588 w 6110588"/>
                <a:gd name="connsiteY3" fmla="*/ 166188 h 997110"/>
                <a:gd name="connsiteX4" fmla="*/ 6110588 w 6110588"/>
                <a:gd name="connsiteY4" fmla="*/ 830922 h 997110"/>
                <a:gd name="connsiteX5" fmla="*/ 5944400 w 6110588"/>
                <a:gd name="connsiteY5" fmla="*/ 997110 h 997110"/>
                <a:gd name="connsiteX6" fmla="*/ 166188 w 6110588"/>
                <a:gd name="connsiteY6" fmla="*/ 997110 h 997110"/>
                <a:gd name="connsiteX7" fmla="*/ 0 w 6110588"/>
                <a:gd name="connsiteY7" fmla="*/ 830922 h 997110"/>
                <a:gd name="connsiteX8" fmla="*/ 0 w 6110588"/>
                <a:gd name="connsiteY8" fmla="*/ 166188 h 99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10588" h="997110">
                  <a:moveTo>
                    <a:pt x="0" y="166188"/>
                  </a:moveTo>
                  <a:cubicBezTo>
                    <a:pt x="0" y="74405"/>
                    <a:pt x="74405" y="0"/>
                    <a:pt x="166188" y="0"/>
                  </a:cubicBezTo>
                  <a:lnTo>
                    <a:pt x="5944400" y="0"/>
                  </a:lnTo>
                  <a:cubicBezTo>
                    <a:pt x="6036183" y="0"/>
                    <a:pt x="6110588" y="74405"/>
                    <a:pt x="6110588" y="166188"/>
                  </a:cubicBezTo>
                  <a:lnTo>
                    <a:pt x="6110588" y="830922"/>
                  </a:lnTo>
                  <a:cubicBezTo>
                    <a:pt x="6110588" y="922705"/>
                    <a:pt x="6036183" y="997110"/>
                    <a:pt x="5944400" y="997110"/>
                  </a:cubicBezTo>
                  <a:lnTo>
                    <a:pt x="166188" y="997110"/>
                  </a:lnTo>
                  <a:cubicBezTo>
                    <a:pt x="74405" y="997110"/>
                    <a:pt x="0" y="922705"/>
                    <a:pt x="0" y="830922"/>
                  </a:cubicBezTo>
                  <a:lnTo>
                    <a:pt x="0" y="166188"/>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8205" tIns="73440" rIns="98205" bIns="73440" numCol="1" spcCol="1270" anchor="ctr" anchorCtr="0">
              <a:noAutofit/>
            </a:bodyPr>
            <a:lstStyle/>
            <a:p>
              <a:pPr lvl="0" algn="just" defTabSz="577850" rtl="0">
                <a:lnSpc>
                  <a:spcPct val="90000"/>
                </a:lnSpc>
                <a:spcBef>
                  <a:spcPct val="0"/>
                </a:spcBef>
                <a:spcAft>
                  <a:spcPct val="35000"/>
                </a:spcAft>
              </a:pPr>
              <a:r>
                <a:rPr lang="tr-TR" sz="2000" b="1" kern="1200" dirty="0" smtClean="0">
                  <a:solidFill>
                    <a:schemeClr val="tx1"/>
                  </a:solidFill>
                </a:rPr>
                <a:t>Kanun hükümlerinden yararlanmak isteyen borçluların Kanunun yayımlandığı tarihi izleyen</a:t>
              </a:r>
              <a:r>
                <a:rPr lang="tr-TR" sz="2000" b="1" kern="1200" dirty="0" smtClean="0"/>
                <a:t> </a:t>
              </a:r>
              <a:r>
                <a:rPr lang="tr-TR" sz="2000" b="1" kern="1200" dirty="0" smtClean="0">
                  <a:solidFill>
                    <a:schemeClr val="tx1"/>
                  </a:solidFill>
                </a:rPr>
                <a:t>ikinci ayın sonu olan 1/12/2014 tarihine kadar ilgili idareye (vergi dairesi-belediye) başvuruda bulunmaları gerekmektedir .</a:t>
              </a:r>
              <a:endParaRPr lang="tr-TR" sz="2000" kern="1200" dirty="0">
                <a:solidFill>
                  <a:schemeClr val="tx1"/>
                </a:solidFill>
              </a:endParaRPr>
            </a:p>
          </p:txBody>
        </p:sp>
        <p:sp>
          <p:nvSpPr>
            <p:cNvPr id="5" name="Serbest Form 4"/>
            <p:cNvSpPr/>
            <p:nvPr/>
          </p:nvSpPr>
          <p:spPr>
            <a:xfrm>
              <a:off x="450599" y="2336709"/>
              <a:ext cx="8244000" cy="997110"/>
            </a:xfrm>
            <a:custGeom>
              <a:avLst/>
              <a:gdLst>
                <a:gd name="connsiteX0" fmla="*/ 0 w 6480154"/>
                <a:gd name="connsiteY0" fmla="*/ 166188 h 997110"/>
                <a:gd name="connsiteX1" fmla="*/ 166188 w 6480154"/>
                <a:gd name="connsiteY1" fmla="*/ 0 h 997110"/>
                <a:gd name="connsiteX2" fmla="*/ 6313966 w 6480154"/>
                <a:gd name="connsiteY2" fmla="*/ 0 h 997110"/>
                <a:gd name="connsiteX3" fmla="*/ 6480154 w 6480154"/>
                <a:gd name="connsiteY3" fmla="*/ 166188 h 997110"/>
                <a:gd name="connsiteX4" fmla="*/ 6480154 w 6480154"/>
                <a:gd name="connsiteY4" fmla="*/ 830922 h 997110"/>
                <a:gd name="connsiteX5" fmla="*/ 6313966 w 6480154"/>
                <a:gd name="connsiteY5" fmla="*/ 997110 h 997110"/>
                <a:gd name="connsiteX6" fmla="*/ 166188 w 6480154"/>
                <a:gd name="connsiteY6" fmla="*/ 997110 h 997110"/>
                <a:gd name="connsiteX7" fmla="*/ 0 w 6480154"/>
                <a:gd name="connsiteY7" fmla="*/ 830922 h 997110"/>
                <a:gd name="connsiteX8" fmla="*/ 0 w 6480154"/>
                <a:gd name="connsiteY8" fmla="*/ 166188 h 99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80154" h="997110">
                  <a:moveTo>
                    <a:pt x="0" y="166188"/>
                  </a:moveTo>
                  <a:cubicBezTo>
                    <a:pt x="0" y="74405"/>
                    <a:pt x="74405" y="0"/>
                    <a:pt x="166188" y="0"/>
                  </a:cubicBezTo>
                  <a:lnTo>
                    <a:pt x="6313966" y="0"/>
                  </a:lnTo>
                  <a:cubicBezTo>
                    <a:pt x="6405749" y="0"/>
                    <a:pt x="6480154" y="74405"/>
                    <a:pt x="6480154" y="166188"/>
                  </a:cubicBezTo>
                  <a:lnTo>
                    <a:pt x="6480154" y="830922"/>
                  </a:lnTo>
                  <a:cubicBezTo>
                    <a:pt x="6480154" y="922705"/>
                    <a:pt x="6405749" y="997110"/>
                    <a:pt x="6313966" y="997110"/>
                  </a:cubicBezTo>
                  <a:lnTo>
                    <a:pt x="166188" y="997110"/>
                  </a:lnTo>
                  <a:cubicBezTo>
                    <a:pt x="74405" y="997110"/>
                    <a:pt x="0" y="922705"/>
                    <a:pt x="0" y="830922"/>
                  </a:cubicBezTo>
                  <a:lnTo>
                    <a:pt x="0" y="166188"/>
                  </a:lnTo>
                  <a:close/>
                </a:path>
              </a:pathLst>
            </a:custGeom>
            <a:solidFill>
              <a:srgbClr val="FFEBF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8205" tIns="73440" rIns="98205" bIns="73440" numCol="1" spcCol="1270" anchor="ctr" anchorCtr="0">
              <a:noAutofit/>
            </a:bodyPr>
            <a:lstStyle/>
            <a:p>
              <a:pPr lvl="0" algn="just" defTabSz="577850" rtl="0">
                <a:lnSpc>
                  <a:spcPct val="90000"/>
                </a:lnSpc>
                <a:spcBef>
                  <a:spcPct val="0"/>
                </a:spcBef>
                <a:spcAft>
                  <a:spcPct val="35000"/>
                </a:spcAft>
              </a:pPr>
              <a:r>
                <a:rPr lang="tr-TR" sz="2000" b="1" kern="1200" dirty="0" smtClean="0">
                  <a:solidFill>
                    <a:schemeClr val="tx1"/>
                  </a:solidFill>
                </a:rPr>
                <a:t>Borçlu olunan her vergi dairesi itibarıyla ayrı ayrı başvuruda bulunulacaktır.</a:t>
              </a:r>
              <a:endParaRPr lang="tr-TR" sz="2000" kern="1200" dirty="0">
                <a:solidFill>
                  <a:schemeClr val="tx1"/>
                </a:solidFill>
              </a:endParaRPr>
            </a:p>
          </p:txBody>
        </p:sp>
        <p:sp>
          <p:nvSpPr>
            <p:cNvPr id="6" name="Serbest Form 5"/>
            <p:cNvSpPr/>
            <p:nvPr/>
          </p:nvSpPr>
          <p:spPr>
            <a:xfrm>
              <a:off x="450599" y="3403700"/>
              <a:ext cx="8244000" cy="997110"/>
            </a:xfrm>
            <a:custGeom>
              <a:avLst/>
              <a:gdLst>
                <a:gd name="connsiteX0" fmla="*/ 0 w 6996254"/>
                <a:gd name="connsiteY0" fmla="*/ 166188 h 997110"/>
                <a:gd name="connsiteX1" fmla="*/ 166188 w 6996254"/>
                <a:gd name="connsiteY1" fmla="*/ 0 h 997110"/>
                <a:gd name="connsiteX2" fmla="*/ 6830066 w 6996254"/>
                <a:gd name="connsiteY2" fmla="*/ 0 h 997110"/>
                <a:gd name="connsiteX3" fmla="*/ 6996254 w 6996254"/>
                <a:gd name="connsiteY3" fmla="*/ 166188 h 997110"/>
                <a:gd name="connsiteX4" fmla="*/ 6996254 w 6996254"/>
                <a:gd name="connsiteY4" fmla="*/ 830922 h 997110"/>
                <a:gd name="connsiteX5" fmla="*/ 6830066 w 6996254"/>
                <a:gd name="connsiteY5" fmla="*/ 997110 h 997110"/>
                <a:gd name="connsiteX6" fmla="*/ 166188 w 6996254"/>
                <a:gd name="connsiteY6" fmla="*/ 997110 h 997110"/>
                <a:gd name="connsiteX7" fmla="*/ 0 w 6996254"/>
                <a:gd name="connsiteY7" fmla="*/ 830922 h 997110"/>
                <a:gd name="connsiteX8" fmla="*/ 0 w 6996254"/>
                <a:gd name="connsiteY8" fmla="*/ 166188 h 99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96254" h="997110">
                  <a:moveTo>
                    <a:pt x="0" y="166188"/>
                  </a:moveTo>
                  <a:cubicBezTo>
                    <a:pt x="0" y="74405"/>
                    <a:pt x="74405" y="0"/>
                    <a:pt x="166188" y="0"/>
                  </a:cubicBezTo>
                  <a:lnTo>
                    <a:pt x="6830066" y="0"/>
                  </a:lnTo>
                  <a:cubicBezTo>
                    <a:pt x="6921849" y="0"/>
                    <a:pt x="6996254" y="74405"/>
                    <a:pt x="6996254" y="166188"/>
                  </a:cubicBezTo>
                  <a:lnTo>
                    <a:pt x="6996254" y="830922"/>
                  </a:lnTo>
                  <a:cubicBezTo>
                    <a:pt x="6996254" y="922705"/>
                    <a:pt x="6921849" y="997110"/>
                    <a:pt x="6830066" y="997110"/>
                  </a:cubicBezTo>
                  <a:lnTo>
                    <a:pt x="166188" y="997110"/>
                  </a:lnTo>
                  <a:cubicBezTo>
                    <a:pt x="74405" y="997110"/>
                    <a:pt x="0" y="922705"/>
                    <a:pt x="0" y="830922"/>
                  </a:cubicBezTo>
                  <a:lnTo>
                    <a:pt x="0" y="166188"/>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8205" tIns="73440" rIns="98205" bIns="73440" numCol="1" spcCol="1270" anchor="ctr" anchorCtr="0">
              <a:noAutofit/>
            </a:bodyPr>
            <a:lstStyle/>
            <a:p>
              <a:pPr lvl="0" algn="just" defTabSz="577850" rtl="0">
                <a:lnSpc>
                  <a:spcPct val="90000"/>
                </a:lnSpc>
                <a:spcBef>
                  <a:spcPct val="0"/>
                </a:spcBef>
                <a:spcAft>
                  <a:spcPct val="35000"/>
                </a:spcAft>
              </a:pPr>
              <a:r>
                <a:rPr lang="tr-TR" sz="2000" b="1" kern="1200" dirty="0" smtClean="0">
                  <a:solidFill>
                    <a:schemeClr val="tx1"/>
                  </a:solidFill>
                </a:rPr>
                <a:t>Başvuru sırasında dava açılmayacağı, açılmış davalardan vazgeçileceği belirtilecektir.</a:t>
              </a:r>
              <a:endParaRPr lang="tr-TR" sz="2000" kern="1200" dirty="0">
                <a:solidFill>
                  <a:schemeClr val="tx1"/>
                </a:solidFill>
              </a:endParaRPr>
            </a:p>
          </p:txBody>
        </p:sp>
        <p:sp>
          <p:nvSpPr>
            <p:cNvPr id="7" name="Serbest Form 6"/>
            <p:cNvSpPr/>
            <p:nvPr/>
          </p:nvSpPr>
          <p:spPr>
            <a:xfrm>
              <a:off x="450598" y="4430642"/>
              <a:ext cx="8244000" cy="997110"/>
            </a:xfrm>
            <a:custGeom>
              <a:avLst/>
              <a:gdLst>
                <a:gd name="connsiteX0" fmla="*/ 0 w 7488847"/>
                <a:gd name="connsiteY0" fmla="*/ 166188 h 997110"/>
                <a:gd name="connsiteX1" fmla="*/ 166188 w 7488847"/>
                <a:gd name="connsiteY1" fmla="*/ 0 h 997110"/>
                <a:gd name="connsiteX2" fmla="*/ 7322659 w 7488847"/>
                <a:gd name="connsiteY2" fmla="*/ 0 h 997110"/>
                <a:gd name="connsiteX3" fmla="*/ 7488847 w 7488847"/>
                <a:gd name="connsiteY3" fmla="*/ 166188 h 997110"/>
                <a:gd name="connsiteX4" fmla="*/ 7488847 w 7488847"/>
                <a:gd name="connsiteY4" fmla="*/ 830922 h 997110"/>
                <a:gd name="connsiteX5" fmla="*/ 7322659 w 7488847"/>
                <a:gd name="connsiteY5" fmla="*/ 997110 h 997110"/>
                <a:gd name="connsiteX6" fmla="*/ 166188 w 7488847"/>
                <a:gd name="connsiteY6" fmla="*/ 997110 h 997110"/>
                <a:gd name="connsiteX7" fmla="*/ 0 w 7488847"/>
                <a:gd name="connsiteY7" fmla="*/ 830922 h 997110"/>
                <a:gd name="connsiteX8" fmla="*/ 0 w 7488847"/>
                <a:gd name="connsiteY8" fmla="*/ 166188 h 99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8847" h="997110">
                  <a:moveTo>
                    <a:pt x="0" y="166188"/>
                  </a:moveTo>
                  <a:cubicBezTo>
                    <a:pt x="0" y="74405"/>
                    <a:pt x="74405" y="0"/>
                    <a:pt x="166188" y="0"/>
                  </a:cubicBezTo>
                  <a:lnTo>
                    <a:pt x="7322659" y="0"/>
                  </a:lnTo>
                  <a:cubicBezTo>
                    <a:pt x="7414442" y="0"/>
                    <a:pt x="7488847" y="74405"/>
                    <a:pt x="7488847" y="166188"/>
                  </a:cubicBezTo>
                  <a:lnTo>
                    <a:pt x="7488847" y="830922"/>
                  </a:lnTo>
                  <a:cubicBezTo>
                    <a:pt x="7488847" y="922705"/>
                    <a:pt x="7414442" y="997110"/>
                    <a:pt x="7322659" y="997110"/>
                  </a:cubicBezTo>
                  <a:lnTo>
                    <a:pt x="166188" y="997110"/>
                  </a:lnTo>
                  <a:cubicBezTo>
                    <a:pt x="74405" y="997110"/>
                    <a:pt x="0" y="922705"/>
                    <a:pt x="0" y="830922"/>
                  </a:cubicBezTo>
                  <a:lnTo>
                    <a:pt x="0" y="166188"/>
                  </a:lnTo>
                  <a:close/>
                </a:path>
              </a:pathLst>
            </a:custGeom>
            <a:solidFill>
              <a:srgbClr val="FFE1FB"/>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8205" tIns="73440" rIns="98205" bIns="73440" numCol="1" spcCol="1270" anchor="ctr" anchorCtr="0">
              <a:noAutofit/>
            </a:bodyPr>
            <a:lstStyle/>
            <a:p>
              <a:pPr lvl="0" algn="just" defTabSz="577850" rtl="0">
                <a:lnSpc>
                  <a:spcPct val="90000"/>
                </a:lnSpc>
                <a:spcBef>
                  <a:spcPct val="0"/>
                </a:spcBef>
                <a:spcAft>
                  <a:spcPct val="35000"/>
                </a:spcAft>
              </a:pPr>
              <a:r>
                <a:rPr lang="tr-TR" sz="2000" b="1" kern="1200" dirty="0" smtClean="0">
                  <a:solidFill>
                    <a:schemeClr val="tx1"/>
                  </a:solidFill>
                </a:rPr>
                <a:t>Taşıtlar için yapılacak başvurularda her bir taşıt itibarıyla toplam borç için başvuru şartı getirilmektedir.</a:t>
              </a:r>
              <a:endParaRPr lang="tr-TR" sz="2000" kern="1200" dirty="0">
                <a:solidFill>
                  <a:schemeClr val="tx1"/>
                </a:solidFill>
              </a:endParaRPr>
            </a:p>
          </p:txBody>
        </p:sp>
        <p:sp>
          <p:nvSpPr>
            <p:cNvPr id="8" name="Serbest Form 7"/>
            <p:cNvSpPr/>
            <p:nvPr/>
          </p:nvSpPr>
          <p:spPr>
            <a:xfrm>
              <a:off x="450599" y="5477608"/>
              <a:ext cx="8242801" cy="997110"/>
            </a:xfrm>
            <a:custGeom>
              <a:avLst/>
              <a:gdLst>
                <a:gd name="connsiteX0" fmla="*/ 0 w 8242801"/>
                <a:gd name="connsiteY0" fmla="*/ 166188 h 997110"/>
                <a:gd name="connsiteX1" fmla="*/ 166188 w 8242801"/>
                <a:gd name="connsiteY1" fmla="*/ 0 h 997110"/>
                <a:gd name="connsiteX2" fmla="*/ 8076613 w 8242801"/>
                <a:gd name="connsiteY2" fmla="*/ 0 h 997110"/>
                <a:gd name="connsiteX3" fmla="*/ 8242801 w 8242801"/>
                <a:gd name="connsiteY3" fmla="*/ 166188 h 997110"/>
                <a:gd name="connsiteX4" fmla="*/ 8242801 w 8242801"/>
                <a:gd name="connsiteY4" fmla="*/ 830922 h 997110"/>
                <a:gd name="connsiteX5" fmla="*/ 8076613 w 8242801"/>
                <a:gd name="connsiteY5" fmla="*/ 997110 h 997110"/>
                <a:gd name="connsiteX6" fmla="*/ 166188 w 8242801"/>
                <a:gd name="connsiteY6" fmla="*/ 997110 h 997110"/>
                <a:gd name="connsiteX7" fmla="*/ 0 w 8242801"/>
                <a:gd name="connsiteY7" fmla="*/ 830922 h 997110"/>
                <a:gd name="connsiteX8" fmla="*/ 0 w 8242801"/>
                <a:gd name="connsiteY8" fmla="*/ 166188 h 9971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42801" h="997110">
                  <a:moveTo>
                    <a:pt x="0" y="166188"/>
                  </a:moveTo>
                  <a:cubicBezTo>
                    <a:pt x="0" y="74405"/>
                    <a:pt x="74405" y="0"/>
                    <a:pt x="166188" y="0"/>
                  </a:cubicBezTo>
                  <a:lnTo>
                    <a:pt x="8076613" y="0"/>
                  </a:lnTo>
                  <a:cubicBezTo>
                    <a:pt x="8168396" y="0"/>
                    <a:pt x="8242801" y="74405"/>
                    <a:pt x="8242801" y="166188"/>
                  </a:cubicBezTo>
                  <a:lnTo>
                    <a:pt x="8242801" y="830922"/>
                  </a:lnTo>
                  <a:cubicBezTo>
                    <a:pt x="8242801" y="922705"/>
                    <a:pt x="8168396" y="997110"/>
                    <a:pt x="8076613" y="997110"/>
                  </a:cubicBezTo>
                  <a:lnTo>
                    <a:pt x="166188" y="997110"/>
                  </a:lnTo>
                  <a:cubicBezTo>
                    <a:pt x="74405" y="997110"/>
                    <a:pt x="0" y="922705"/>
                    <a:pt x="0" y="830922"/>
                  </a:cubicBezTo>
                  <a:lnTo>
                    <a:pt x="0" y="166188"/>
                  </a:lnTo>
                  <a:close/>
                </a:path>
              </a:pathLst>
            </a:custGeom>
            <a:solidFill>
              <a:srgbClr val="FFEBFC"/>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98205" tIns="73440" rIns="98205" bIns="73440" numCol="1" spcCol="1270" anchor="ctr" anchorCtr="0">
              <a:noAutofit/>
            </a:bodyPr>
            <a:lstStyle/>
            <a:p>
              <a:pPr lvl="0" algn="just" defTabSz="577850" rtl="0">
                <a:lnSpc>
                  <a:spcPct val="90000"/>
                </a:lnSpc>
                <a:spcBef>
                  <a:spcPct val="0"/>
                </a:spcBef>
                <a:spcAft>
                  <a:spcPct val="35000"/>
                </a:spcAft>
              </a:pPr>
              <a:r>
                <a:rPr lang="tr-TR" sz="2000" b="1" kern="1200" dirty="0" smtClean="0">
                  <a:solidFill>
                    <a:schemeClr val="tx1"/>
                  </a:solidFill>
                </a:rPr>
                <a:t>Kanun hükümlerinden yararlanılmasına ilişkin olarak başvuruların elektronik ortamda yapılması sağlanacaktır</a:t>
              </a:r>
              <a:r>
                <a:rPr lang="tr-TR" sz="2000" b="1" dirty="0">
                  <a:solidFill>
                    <a:schemeClr val="tx1"/>
                  </a:solidFill>
                </a:rPr>
                <a:t>.</a:t>
              </a:r>
              <a:endParaRPr lang="tr-TR" sz="2000" kern="1200" dirty="0">
                <a:solidFill>
                  <a:schemeClr val="tx1"/>
                </a:solidFill>
              </a:endParaRPr>
            </a:p>
          </p:txBody>
        </p:sp>
      </p:grpSp>
      <p:sp>
        <p:nvSpPr>
          <p:cNvPr id="17411" name="Rectangle 3"/>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r" eaLnBrk="1" hangingPunct="1"/>
            <a:fld id="{3342C6FC-EEA5-45C7-8AD6-B222A589BA89}" type="slidenum">
              <a:rPr lang="tr-TR" sz="1200">
                <a:latin typeface="Arial Black" pitchFamily="34" charset="0"/>
              </a:rPr>
              <a:pPr algn="r" eaLnBrk="1" hangingPunct="1"/>
              <a:t>17</a:t>
            </a:fld>
            <a:endParaRPr lang="tr-TR" sz="1200">
              <a:latin typeface="Arial Black" pitchFamily="34" charset="0"/>
            </a:endParaRPr>
          </a:p>
        </p:txBody>
      </p:sp>
      <p:pic>
        <p:nvPicPr>
          <p:cNvPr id="17414" name="Picture 4" descr="m_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88724" y="332656"/>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839649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F607423B-EAC7-406F-AB11-B741FD082D15}" type="slidenum">
              <a:rPr lang="tr-TR" sz="1200" smtClean="0">
                <a:latin typeface="Arial Black" pitchFamily="34" charset="0"/>
              </a:rPr>
              <a:pPr eaLnBrk="1" hangingPunct="1"/>
              <a:t>18</a:t>
            </a:fld>
            <a:endParaRPr lang="tr-TR" sz="1200" smtClean="0">
              <a:latin typeface="Arial Black" pitchFamily="34" charset="0"/>
            </a:endParaRPr>
          </a:p>
        </p:txBody>
      </p:sp>
      <p:sp>
        <p:nvSpPr>
          <p:cNvPr id="18436" name="Rectangle 2"/>
          <p:cNvSpPr>
            <a:spLocks noGrp="1" noChangeArrowheads="1"/>
          </p:cNvSpPr>
          <p:nvPr>
            <p:ph type="body" idx="4294967295"/>
          </p:nvPr>
        </p:nvSpPr>
        <p:spPr>
          <a:xfrm>
            <a:off x="565150" y="1196975"/>
            <a:ext cx="8121650" cy="5051425"/>
          </a:xfrm>
          <a:solidFill>
            <a:srgbClr val="FFE1FB"/>
          </a:solidFill>
        </p:spPr>
        <p:txBody>
          <a:bodyPr/>
          <a:lstStyle/>
          <a:p>
            <a:pPr algn="just">
              <a:lnSpc>
                <a:spcPct val="80000"/>
              </a:lnSpc>
              <a:buClr>
                <a:schemeClr val="tx1"/>
              </a:buClr>
              <a:buSzTx/>
              <a:buFontTx/>
              <a:buChar char="•"/>
            </a:pPr>
            <a:endParaRPr lang="tr-TR" sz="1900" b="1" dirty="0" smtClean="0"/>
          </a:p>
          <a:p>
            <a:pPr algn="just">
              <a:lnSpc>
                <a:spcPct val="80000"/>
              </a:lnSpc>
              <a:buSzPct val="125000"/>
              <a:buFont typeface="Arial" pitchFamily="34" charset="0"/>
              <a:buChar char="•"/>
            </a:pPr>
            <a:r>
              <a:rPr lang="tr-TR" sz="2000" b="1" dirty="0" smtClean="0">
                <a:effectLst/>
              </a:rPr>
              <a:t>Peşin ödemelerde ödenecek tutarda </a:t>
            </a:r>
            <a:r>
              <a:rPr lang="tr-TR" sz="2000" b="1" u="sng" dirty="0" smtClean="0">
                <a:effectLst/>
              </a:rPr>
              <a:t>bir artırım </a:t>
            </a:r>
            <a:r>
              <a:rPr lang="tr-TR" sz="2000" b="1" dirty="0" smtClean="0">
                <a:effectLst/>
              </a:rPr>
              <a:t>yapılmayacaktır.</a:t>
            </a:r>
          </a:p>
          <a:p>
            <a:pPr algn="just">
              <a:lnSpc>
                <a:spcPct val="80000"/>
              </a:lnSpc>
              <a:buSzPct val="125000"/>
              <a:buFont typeface="Arial" pitchFamily="34" charset="0"/>
              <a:buChar char="•"/>
            </a:pPr>
            <a:endParaRPr lang="tr-TR" sz="2000" b="1" dirty="0" smtClean="0">
              <a:effectLst/>
            </a:endParaRPr>
          </a:p>
          <a:p>
            <a:pPr algn="just">
              <a:lnSpc>
                <a:spcPct val="80000"/>
              </a:lnSpc>
              <a:buSzPct val="125000"/>
              <a:buFont typeface="Arial" pitchFamily="34" charset="0"/>
              <a:buChar char="•"/>
            </a:pPr>
            <a:r>
              <a:rPr lang="tr-TR" sz="2000" b="1" dirty="0" smtClean="0">
                <a:effectLst/>
              </a:rPr>
              <a:t>Başvuru sırasında </a:t>
            </a:r>
            <a:r>
              <a:rPr lang="tr-TR" sz="2000" b="1" u="sng" dirty="0" smtClean="0">
                <a:effectLst/>
              </a:rPr>
              <a:t>altı, dokuz, on iki </a:t>
            </a:r>
            <a:r>
              <a:rPr lang="tr-TR" sz="2000" b="1" dirty="0" smtClean="0">
                <a:effectLst/>
              </a:rPr>
              <a:t>veya </a:t>
            </a:r>
            <a:r>
              <a:rPr lang="tr-TR" sz="2000" b="1" u="sng" dirty="0" smtClean="0">
                <a:effectLst/>
              </a:rPr>
              <a:t>on sekiz </a:t>
            </a:r>
            <a:r>
              <a:rPr lang="tr-TR" sz="2000" b="1" dirty="0" smtClean="0">
                <a:effectLst/>
              </a:rPr>
              <a:t>eşit taksitte ödeme seçeneklerinden biri seçilecek, seçilen ödeme süresine bağlı olarak belli bir katsayıda artırılarak tahsil edilecektir. </a:t>
            </a:r>
          </a:p>
          <a:p>
            <a:pPr algn="just">
              <a:lnSpc>
                <a:spcPct val="80000"/>
              </a:lnSpc>
              <a:buSzPct val="125000"/>
              <a:buFont typeface="Arial" pitchFamily="34" charset="0"/>
              <a:buChar char="•"/>
            </a:pPr>
            <a:endParaRPr lang="tr-TR" sz="2000" b="1" dirty="0" smtClean="0">
              <a:effectLst/>
            </a:endParaRPr>
          </a:p>
          <a:p>
            <a:pPr marL="1333500" lvl="2" indent="-342900" algn="just">
              <a:lnSpc>
                <a:spcPct val="80000"/>
              </a:lnSpc>
              <a:buSzPct val="125000"/>
              <a:buFont typeface="Arial" pitchFamily="34" charset="0"/>
              <a:buChar char="•"/>
              <a:tabLst>
                <a:tab pos="990600" algn="l"/>
              </a:tabLst>
            </a:pPr>
            <a:r>
              <a:rPr lang="tr-TR" sz="2000" b="1" dirty="0">
                <a:effectLst/>
                <a:ea typeface="+mn-ea"/>
                <a:cs typeface="+mn-cs"/>
              </a:rPr>
              <a:t>6 taksitte 12 ayda yapılacak ödemelerde 1,05</a:t>
            </a:r>
          </a:p>
          <a:p>
            <a:pPr marL="1333500" lvl="2" indent="-342900" algn="just">
              <a:lnSpc>
                <a:spcPct val="80000"/>
              </a:lnSpc>
              <a:buSzPct val="125000"/>
              <a:buFont typeface="Arial" pitchFamily="34" charset="0"/>
              <a:buChar char="•"/>
              <a:tabLst>
                <a:tab pos="990600" algn="l"/>
              </a:tabLst>
            </a:pPr>
            <a:r>
              <a:rPr lang="tr-TR" sz="2000" b="1" dirty="0">
                <a:effectLst/>
                <a:ea typeface="+mn-ea"/>
                <a:cs typeface="+mn-cs"/>
              </a:rPr>
              <a:t>9 taksitte 18 ayda yapılacak ödemelerde 1,07</a:t>
            </a:r>
          </a:p>
          <a:p>
            <a:pPr marL="1333500" lvl="2" indent="-342900" algn="just">
              <a:lnSpc>
                <a:spcPct val="80000"/>
              </a:lnSpc>
              <a:buSzPct val="125000"/>
              <a:buFont typeface="Arial" pitchFamily="34" charset="0"/>
              <a:buChar char="•"/>
              <a:tabLst>
                <a:tab pos="990600" algn="l"/>
              </a:tabLst>
            </a:pPr>
            <a:r>
              <a:rPr lang="tr-TR" sz="2000" b="1" dirty="0">
                <a:effectLst/>
                <a:ea typeface="+mn-ea"/>
                <a:cs typeface="+mn-cs"/>
              </a:rPr>
              <a:t>12 taksitte 24 ayda yapılacak ödemelerde 1,10</a:t>
            </a:r>
          </a:p>
          <a:p>
            <a:pPr marL="1333500" lvl="2" indent="-342900" algn="just">
              <a:lnSpc>
                <a:spcPct val="80000"/>
              </a:lnSpc>
              <a:buSzPct val="125000"/>
              <a:buFont typeface="Arial" pitchFamily="34" charset="0"/>
              <a:buChar char="•"/>
              <a:tabLst>
                <a:tab pos="990600" algn="l"/>
              </a:tabLst>
            </a:pPr>
            <a:r>
              <a:rPr lang="tr-TR" sz="2000" b="1" dirty="0">
                <a:effectLst/>
                <a:ea typeface="+mn-ea"/>
                <a:cs typeface="+mn-cs"/>
              </a:rPr>
              <a:t>18 taksitte </a:t>
            </a:r>
            <a:r>
              <a:rPr lang="tr-TR" sz="2000" b="1" dirty="0" smtClean="0">
                <a:effectLst/>
              </a:rPr>
              <a:t>36 ayda yapılacak ödemelerde 1,15</a:t>
            </a:r>
          </a:p>
          <a:p>
            <a:pPr lvl="2" algn="just">
              <a:lnSpc>
                <a:spcPct val="80000"/>
              </a:lnSpc>
              <a:buSzTx/>
              <a:buFont typeface="Arial" pitchFamily="34" charset="0"/>
              <a:buChar char="•"/>
            </a:pPr>
            <a:endParaRPr lang="tr-TR" sz="2000" b="1" dirty="0" smtClean="0">
              <a:effectLst/>
            </a:endParaRPr>
          </a:p>
          <a:p>
            <a:pPr marL="18288" indent="0" algn="just">
              <a:lnSpc>
                <a:spcPct val="80000"/>
              </a:lnSpc>
              <a:buSzTx/>
              <a:buNone/>
            </a:pPr>
            <a:r>
              <a:rPr lang="tr-TR" sz="2000" b="1" dirty="0" smtClean="0">
                <a:effectLst/>
              </a:rPr>
              <a:t>	</a:t>
            </a:r>
            <a:r>
              <a:rPr lang="tr-TR" sz="2000" b="1" u="sng" dirty="0" smtClean="0">
                <a:effectLst/>
              </a:rPr>
              <a:t>katsayısı</a:t>
            </a:r>
            <a:r>
              <a:rPr lang="tr-TR" sz="2000" b="1" dirty="0" smtClean="0">
                <a:effectLst/>
              </a:rPr>
              <a:t> esas alınacaktır. </a:t>
            </a:r>
          </a:p>
          <a:p>
            <a:pPr algn="just">
              <a:lnSpc>
                <a:spcPct val="80000"/>
              </a:lnSpc>
              <a:buSzTx/>
              <a:buFont typeface="Arial" pitchFamily="34" charset="0"/>
              <a:buChar char="•"/>
            </a:pPr>
            <a:endParaRPr lang="tr-TR" sz="2000" b="1" dirty="0" smtClean="0">
              <a:effectLst/>
            </a:endParaRPr>
          </a:p>
          <a:p>
            <a:pPr algn="just">
              <a:lnSpc>
                <a:spcPct val="80000"/>
              </a:lnSpc>
              <a:buSzPct val="125000"/>
              <a:buFont typeface="Arial" pitchFamily="34" charset="0"/>
              <a:buChar char="•"/>
            </a:pPr>
            <a:r>
              <a:rPr lang="tr-TR" sz="2000" b="1" dirty="0">
                <a:effectLst/>
              </a:rPr>
              <a:t>Belediyeler yapılandırılan borçlarını </a:t>
            </a:r>
            <a:r>
              <a:rPr lang="tr-TR" sz="2000" b="1" u="sng" dirty="0">
                <a:effectLst/>
              </a:rPr>
              <a:t>36 taksitte</a:t>
            </a:r>
            <a:r>
              <a:rPr lang="tr-TR" sz="2000" b="1" dirty="0">
                <a:effectLst/>
              </a:rPr>
              <a:t>, spor kulüpleri </a:t>
            </a:r>
            <a:r>
              <a:rPr lang="tr-TR" sz="2000" b="1" u="sng" dirty="0">
                <a:effectLst/>
              </a:rPr>
              <a:t>42 taksitte </a:t>
            </a:r>
            <a:r>
              <a:rPr lang="tr-TR" sz="2000" b="1" dirty="0">
                <a:effectLst/>
              </a:rPr>
              <a:t>ödeyebilecektir. </a:t>
            </a:r>
            <a:r>
              <a:rPr lang="tr-TR" sz="2000" b="1" dirty="0" smtClean="0">
                <a:effectLst/>
              </a:rPr>
              <a:t>Bu alacaklar için 1,20, 1,25, 1,30 ve 1,35 katsayıları belirlenmiştir. </a:t>
            </a:r>
          </a:p>
        </p:txBody>
      </p:sp>
      <p:sp>
        <p:nvSpPr>
          <p:cNvPr id="18437" name="Rectangle 3"/>
          <p:cNvSpPr>
            <a:spLocks noGrp="1" noChangeArrowheads="1"/>
          </p:cNvSpPr>
          <p:nvPr>
            <p:ph type="title" idx="4294967295"/>
          </p:nvPr>
        </p:nvSpPr>
        <p:spPr>
          <a:xfrm>
            <a:off x="914400" y="549275"/>
            <a:ext cx="8229600" cy="503238"/>
          </a:xfrm>
        </p:spPr>
        <p:txBody>
          <a:bodyPr/>
          <a:lstStyle/>
          <a:p>
            <a:pPr algn="ctr"/>
            <a:r>
              <a:rPr lang="tr-TR" sz="3200" b="1" dirty="0" smtClean="0">
                <a:solidFill>
                  <a:schemeClr val="bg1"/>
                </a:solidFill>
                <a:latin typeface="Arial Black" pitchFamily="34" charset="0"/>
              </a:rPr>
              <a:t>KATSAYI UYGULAMASI</a:t>
            </a:r>
          </a:p>
        </p:txBody>
      </p:sp>
      <p:sp>
        <p:nvSpPr>
          <p:cNvPr id="18435" name="Rectangle 3"/>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r" eaLnBrk="1" hangingPunct="1"/>
            <a:fld id="{03C181E4-7FC5-4A5E-93E7-D7A8E4FEC674}" type="slidenum">
              <a:rPr lang="tr-TR" sz="1200">
                <a:latin typeface="Arial Black" pitchFamily="34" charset="0"/>
              </a:rPr>
              <a:pPr algn="r" eaLnBrk="1" hangingPunct="1"/>
              <a:t>18</a:t>
            </a:fld>
            <a:endParaRPr lang="tr-TR" sz="1200">
              <a:latin typeface="Arial Black" pitchFamily="34" charset="0"/>
            </a:endParaRPr>
          </a:p>
        </p:txBody>
      </p:sp>
      <p:pic>
        <p:nvPicPr>
          <p:cNvPr id="18438" name="Picture 4" descr="m_0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91680" y="260648"/>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89990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B4348B41-4B12-41C5-B23F-9A69ABCEC64C}" type="slidenum">
              <a:rPr lang="tr-TR" sz="1200" smtClean="0">
                <a:latin typeface="Arial Black" pitchFamily="34" charset="0"/>
              </a:rPr>
              <a:pPr eaLnBrk="1" hangingPunct="1"/>
              <a:t>19</a:t>
            </a:fld>
            <a:endParaRPr lang="tr-TR" sz="1200" smtClean="0">
              <a:latin typeface="Arial Black" pitchFamily="34" charset="0"/>
            </a:endParaRPr>
          </a:p>
        </p:txBody>
      </p:sp>
      <p:sp>
        <p:nvSpPr>
          <p:cNvPr id="19460" name="Rectangle 2"/>
          <p:cNvSpPr>
            <a:spLocks noGrp="1" noChangeArrowheads="1"/>
          </p:cNvSpPr>
          <p:nvPr>
            <p:ph type="title" idx="4294967295"/>
          </p:nvPr>
        </p:nvSpPr>
        <p:spPr>
          <a:xfrm>
            <a:off x="863600" y="457200"/>
            <a:ext cx="8280400" cy="450850"/>
          </a:xfrm>
        </p:spPr>
        <p:txBody>
          <a:bodyPr/>
          <a:lstStyle/>
          <a:p>
            <a:pPr algn="ctr"/>
            <a:r>
              <a:rPr lang="tr-TR" sz="2400" b="1" dirty="0" smtClean="0">
                <a:solidFill>
                  <a:schemeClr val="bg1"/>
                </a:solidFill>
                <a:latin typeface="Arial Black" pitchFamily="34" charset="0"/>
              </a:rPr>
              <a:t>ÖDEME ŞEKİLLERİ (I)</a:t>
            </a:r>
          </a:p>
        </p:txBody>
      </p:sp>
      <p:graphicFrame>
        <p:nvGraphicFramePr>
          <p:cNvPr id="2" name="Diyagram 1"/>
          <p:cNvGraphicFramePr/>
          <p:nvPr>
            <p:extLst>
              <p:ext uri="{D42A27DB-BD31-4B8C-83A1-F6EECF244321}">
                <p14:modId xmlns:p14="http://schemas.microsoft.com/office/powerpoint/2010/main" xmlns="" val="571487233"/>
              </p:ext>
            </p:extLst>
          </p:nvPr>
        </p:nvGraphicFramePr>
        <p:xfrm>
          <a:off x="971601" y="1484784"/>
          <a:ext cx="7848871" cy="41857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59" name="Rectangle 3"/>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r" eaLnBrk="1" hangingPunct="1"/>
            <a:fld id="{496E10CA-DD56-4F1F-8915-9A9CE161D621}" type="slidenum">
              <a:rPr lang="tr-TR" sz="1200">
                <a:latin typeface="Arial Black" pitchFamily="34" charset="0"/>
              </a:rPr>
              <a:pPr algn="r" eaLnBrk="1" hangingPunct="1"/>
              <a:t>19</a:t>
            </a:fld>
            <a:endParaRPr lang="tr-TR" sz="1200">
              <a:latin typeface="Arial Black" pitchFamily="34" charset="0"/>
            </a:endParaRPr>
          </a:p>
        </p:txBody>
      </p:sp>
      <p:pic>
        <p:nvPicPr>
          <p:cNvPr id="19462" name="Picture 4" descr="m_01"/>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108708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spcAft>
                <a:spcPts val="0"/>
              </a:spcAft>
            </a:pPr>
            <a:r>
              <a:rPr lang="tr-TR" sz="3200" b="1" kern="1200" dirty="0" smtClean="0">
                <a:solidFill>
                  <a:schemeClr val="bg1"/>
                </a:solidFill>
                <a:latin typeface="Arial Black" pitchFamily="34" charset="0"/>
              </a:rPr>
              <a:t>KAPSAMA GİREN ALACAKLI KURUMLAR</a:t>
            </a:r>
            <a:endParaRPr lang="tr-TR" sz="3200" b="1" kern="1200" dirty="0">
              <a:solidFill>
                <a:schemeClr val="bg1"/>
              </a:solidFill>
              <a:latin typeface="Arial Black" pitchFamily="34" charset="0"/>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a:t>
            </a:fld>
            <a:endParaRPr lang="tr-TR">
              <a:solidFill>
                <a:srgbClr val="000000"/>
              </a:solidFill>
            </a:endParaRPr>
          </a:p>
        </p:txBody>
      </p:sp>
      <p:grpSp>
        <p:nvGrpSpPr>
          <p:cNvPr id="13" name="Grup 12"/>
          <p:cNvGrpSpPr/>
          <p:nvPr/>
        </p:nvGrpSpPr>
        <p:grpSpPr>
          <a:xfrm>
            <a:off x="428361" y="2348880"/>
            <a:ext cx="8136904" cy="3632344"/>
            <a:chOff x="456109" y="1988840"/>
            <a:chExt cx="8136904" cy="3632344"/>
          </a:xfrm>
        </p:grpSpPr>
        <p:sp>
          <p:nvSpPr>
            <p:cNvPr id="14" name="Dikdörtgen 13"/>
            <p:cNvSpPr/>
            <p:nvPr/>
          </p:nvSpPr>
          <p:spPr>
            <a:xfrm>
              <a:off x="456109" y="1988840"/>
              <a:ext cx="8136904" cy="3632344"/>
            </a:xfrm>
            <a:prstGeom prst="rect">
              <a:avLst/>
            </a:prstGeom>
            <a:noFill/>
          </p:spPr>
        </p:sp>
        <p:sp>
          <p:nvSpPr>
            <p:cNvPr id="15" name="Serbest Form 14"/>
            <p:cNvSpPr/>
            <p:nvPr/>
          </p:nvSpPr>
          <p:spPr>
            <a:xfrm>
              <a:off x="2627783" y="2132856"/>
              <a:ext cx="3750774" cy="827441"/>
            </a:xfrm>
            <a:custGeom>
              <a:avLst/>
              <a:gdLst>
                <a:gd name="connsiteX0" fmla="*/ 0 w 1679736"/>
                <a:gd name="connsiteY0" fmla="*/ 83987 h 839868"/>
                <a:gd name="connsiteX1" fmla="*/ 83987 w 1679736"/>
                <a:gd name="connsiteY1" fmla="*/ 0 h 839868"/>
                <a:gd name="connsiteX2" fmla="*/ 1595749 w 1679736"/>
                <a:gd name="connsiteY2" fmla="*/ 0 h 839868"/>
                <a:gd name="connsiteX3" fmla="*/ 1679736 w 1679736"/>
                <a:gd name="connsiteY3" fmla="*/ 83987 h 839868"/>
                <a:gd name="connsiteX4" fmla="*/ 1679736 w 1679736"/>
                <a:gd name="connsiteY4" fmla="*/ 755881 h 839868"/>
                <a:gd name="connsiteX5" fmla="*/ 1595749 w 1679736"/>
                <a:gd name="connsiteY5" fmla="*/ 839868 h 839868"/>
                <a:gd name="connsiteX6" fmla="*/ 83987 w 1679736"/>
                <a:gd name="connsiteY6" fmla="*/ 839868 h 839868"/>
                <a:gd name="connsiteX7" fmla="*/ 0 w 1679736"/>
                <a:gd name="connsiteY7" fmla="*/ 755881 h 839868"/>
                <a:gd name="connsiteX8" fmla="*/ 0 w 1679736"/>
                <a:gd name="connsiteY8" fmla="*/ 83987 h 83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9736" h="839868">
                  <a:moveTo>
                    <a:pt x="0" y="83987"/>
                  </a:moveTo>
                  <a:cubicBezTo>
                    <a:pt x="0" y="37602"/>
                    <a:pt x="37602" y="0"/>
                    <a:pt x="83987" y="0"/>
                  </a:cubicBezTo>
                  <a:lnTo>
                    <a:pt x="1595749" y="0"/>
                  </a:lnTo>
                  <a:cubicBezTo>
                    <a:pt x="1642134" y="0"/>
                    <a:pt x="1679736" y="37602"/>
                    <a:pt x="1679736" y="83987"/>
                  </a:cubicBezTo>
                  <a:lnTo>
                    <a:pt x="1679736" y="755881"/>
                  </a:lnTo>
                  <a:cubicBezTo>
                    <a:pt x="1679736" y="802266"/>
                    <a:pt x="1642134" y="839868"/>
                    <a:pt x="1595749" y="839868"/>
                  </a:cubicBezTo>
                  <a:lnTo>
                    <a:pt x="83987" y="839868"/>
                  </a:lnTo>
                  <a:cubicBezTo>
                    <a:pt x="37602" y="839868"/>
                    <a:pt x="0" y="802266"/>
                    <a:pt x="0" y="755881"/>
                  </a:cubicBezTo>
                  <a:lnTo>
                    <a:pt x="0" y="83987"/>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7934" tIns="37934" rIns="37934" bIns="37934" numCol="1" spcCol="1270" anchor="ctr" anchorCtr="0">
              <a:noAutofit/>
            </a:bodyPr>
            <a:lstStyle/>
            <a:p>
              <a:pPr lvl="0" defTabSz="911225" rtl="0">
                <a:lnSpc>
                  <a:spcPct val="90000"/>
                </a:lnSpc>
                <a:spcBef>
                  <a:spcPct val="0"/>
                </a:spcBef>
                <a:spcAft>
                  <a:spcPct val="35000"/>
                </a:spcAft>
              </a:pPr>
              <a:r>
                <a:rPr lang="tr-TR" sz="2400" b="1" kern="1200" dirty="0" smtClean="0">
                  <a:solidFill>
                    <a:schemeClr val="tx1"/>
                  </a:solidFill>
                </a:rPr>
                <a:t>- </a:t>
              </a:r>
              <a:r>
                <a:rPr lang="tr-TR" sz="2400" b="1" kern="1200" dirty="0" smtClean="0">
                  <a:solidFill>
                    <a:schemeClr val="tx1"/>
                  </a:solidFill>
                  <a:latin typeface="Arial" pitchFamily="34" charset="0"/>
                  <a:cs typeface="Arial" pitchFamily="34" charset="0"/>
                </a:rPr>
                <a:t>Maliye Bakanlığı</a:t>
              </a:r>
              <a:r>
                <a:rPr lang="tr-TR" sz="1600" b="1" kern="1200" dirty="0" smtClean="0">
                  <a:latin typeface="Arial" pitchFamily="34" charset="0"/>
                  <a:cs typeface="Arial" pitchFamily="34" charset="0"/>
                </a:rPr>
                <a:t>,</a:t>
              </a:r>
              <a:endParaRPr lang="tr-TR" sz="1600" b="1" kern="1200" dirty="0">
                <a:latin typeface="Arial" pitchFamily="34" charset="0"/>
                <a:cs typeface="Arial" pitchFamily="34" charset="0"/>
              </a:endParaRPr>
            </a:p>
          </p:txBody>
        </p:sp>
        <p:sp>
          <p:nvSpPr>
            <p:cNvPr id="18" name="Serbest Form 17"/>
            <p:cNvSpPr/>
            <p:nvPr/>
          </p:nvSpPr>
          <p:spPr>
            <a:xfrm>
              <a:off x="2627784" y="3284984"/>
              <a:ext cx="3750773" cy="755433"/>
            </a:xfrm>
            <a:custGeom>
              <a:avLst/>
              <a:gdLst>
                <a:gd name="connsiteX0" fmla="*/ 0 w 1679736"/>
                <a:gd name="connsiteY0" fmla="*/ 83987 h 839868"/>
                <a:gd name="connsiteX1" fmla="*/ 83987 w 1679736"/>
                <a:gd name="connsiteY1" fmla="*/ 0 h 839868"/>
                <a:gd name="connsiteX2" fmla="*/ 1595749 w 1679736"/>
                <a:gd name="connsiteY2" fmla="*/ 0 h 839868"/>
                <a:gd name="connsiteX3" fmla="*/ 1679736 w 1679736"/>
                <a:gd name="connsiteY3" fmla="*/ 83987 h 839868"/>
                <a:gd name="connsiteX4" fmla="*/ 1679736 w 1679736"/>
                <a:gd name="connsiteY4" fmla="*/ 755881 h 839868"/>
                <a:gd name="connsiteX5" fmla="*/ 1595749 w 1679736"/>
                <a:gd name="connsiteY5" fmla="*/ 839868 h 839868"/>
                <a:gd name="connsiteX6" fmla="*/ 83987 w 1679736"/>
                <a:gd name="connsiteY6" fmla="*/ 839868 h 839868"/>
                <a:gd name="connsiteX7" fmla="*/ 0 w 1679736"/>
                <a:gd name="connsiteY7" fmla="*/ 755881 h 839868"/>
                <a:gd name="connsiteX8" fmla="*/ 0 w 1679736"/>
                <a:gd name="connsiteY8" fmla="*/ 83987 h 839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79736" h="839868">
                  <a:moveTo>
                    <a:pt x="0" y="83987"/>
                  </a:moveTo>
                  <a:cubicBezTo>
                    <a:pt x="0" y="37602"/>
                    <a:pt x="37602" y="0"/>
                    <a:pt x="83987" y="0"/>
                  </a:cubicBezTo>
                  <a:lnTo>
                    <a:pt x="1595749" y="0"/>
                  </a:lnTo>
                  <a:cubicBezTo>
                    <a:pt x="1642134" y="0"/>
                    <a:pt x="1679736" y="37602"/>
                    <a:pt x="1679736" y="83987"/>
                  </a:cubicBezTo>
                  <a:lnTo>
                    <a:pt x="1679736" y="755881"/>
                  </a:lnTo>
                  <a:cubicBezTo>
                    <a:pt x="1679736" y="802266"/>
                    <a:pt x="1642134" y="839868"/>
                    <a:pt x="1595749" y="839868"/>
                  </a:cubicBezTo>
                  <a:lnTo>
                    <a:pt x="83987" y="839868"/>
                  </a:lnTo>
                  <a:cubicBezTo>
                    <a:pt x="37602" y="839868"/>
                    <a:pt x="0" y="802266"/>
                    <a:pt x="0" y="755881"/>
                  </a:cubicBezTo>
                  <a:lnTo>
                    <a:pt x="0" y="83987"/>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37934" tIns="37934" rIns="37934" bIns="37934" numCol="1" spcCol="1270" anchor="ctr" anchorCtr="0">
              <a:noAutofit/>
            </a:bodyPr>
            <a:lstStyle/>
            <a:p>
              <a:pPr lvl="0" algn="just" defTabSz="911225" rtl="0">
                <a:lnSpc>
                  <a:spcPct val="90000"/>
                </a:lnSpc>
                <a:spcBef>
                  <a:spcPct val="0"/>
                </a:spcBef>
                <a:spcAft>
                  <a:spcPct val="35000"/>
                </a:spcAft>
              </a:pPr>
              <a:r>
                <a:rPr lang="tr-TR" sz="2400" b="1" kern="1200" dirty="0" smtClean="0">
                  <a:solidFill>
                    <a:schemeClr val="tx1"/>
                  </a:solidFill>
                </a:rPr>
                <a:t>- </a:t>
              </a:r>
              <a:r>
                <a:rPr lang="tr-TR" sz="2400" b="1" kern="1200" dirty="0" smtClean="0">
                  <a:solidFill>
                    <a:schemeClr val="tx1"/>
                  </a:solidFill>
                  <a:latin typeface="Arial" pitchFamily="34" charset="0"/>
                  <a:cs typeface="Arial" pitchFamily="34" charset="0"/>
                </a:rPr>
                <a:t>Belediyeler</a:t>
              </a:r>
              <a:endParaRPr lang="tr-TR" sz="2050" b="1" kern="1200" dirty="0">
                <a:solidFill>
                  <a:schemeClr val="tx1"/>
                </a:solidFill>
                <a:latin typeface="Arial" pitchFamily="34" charset="0"/>
                <a:cs typeface="Arial" pitchFamily="34" charset="0"/>
              </a:endParaRPr>
            </a:p>
          </p:txBody>
        </p:sp>
        <p:sp>
          <p:nvSpPr>
            <p:cNvPr id="19" name="Serbest Form 18"/>
            <p:cNvSpPr/>
            <p:nvPr/>
          </p:nvSpPr>
          <p:spPr>
            <a:xfrm>
              <a:off x="2627784" y="4256441"/>
              <a:ext cx="3750773" cy="1224136"/>
            </a:xfrm>
            <a:custGeom>
              <a:avLst/>
              <a:gdLst>
                <a:gd name="connsiteX0" fmla="*/ 0 w 2005755"/>
                <a:gd name="connsiteY0" fmla="*/ 114063 h 1140633"/>
                <a:gd name="connsiteX1" fmla="*/ 114063 w 2005755"/>
                <a:gd name="connsiteY1" fmla="*/ 0 h 1140633"/>
                <a:gd name="connsiteX2" fmla="*/ 1891692 w 2005755"/>
                <a:gd name="connsiteY2" fmla="*/ 0 h 1140633"/>
                <a:gd name="connsiteX3" fmla="*/ 2005755 w 2005755"/>
                <a:gd name="connsiteY3" fmla="*/ 114063 h 1140633"/>
                <a:gd name="connsiteX4" fmla="*/ 2005755 w 2005755"/>
                <a:gd name="connsiteY4" fmla="*/ 1026570 h 1140633"/>
                <a:gd name="connsiteX5" fmla="*/ 1891692 w 2005755"/>
                <a:gd name="connsiteY5" fmla="*/ 1140633 h 1140633"/>
                <a:gd name="connsiteX6" fmla="*/ 114063 w 2005755"/>
                <a:gd name="connsiteY6" fmla="*/ 1140633 h 1140633"/>
                <a:gd name="connsiteX7" fmla="*/ 0 w 2005755"/>
                <a:gd name="connsiteY7" fmla="*/ 1026570 h 1140633"/>
                <a:gd name="connsiteX8" fmla="*/ 0 w 2005755"/>
                <a:gd name="connsiteY8" fmla="*/ 114063 h 1140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05755" h="1140633">
                  <a:moveTo>
                    <a:pt x="0" y="114063"/>
                  </a:moveTo>
                  <a:cubicBezTo>
                    <a:pt x="0" y="51068"/>
                    <a:pt x="51068" y="0"/>
                    <a:pt x="114063" y="0"/>
                  </a:cubicBezTo>
                  <a:lnTo>
                    <a:pt x="1891692" y="0"/>
                  </a:lnTo>
                  <a:cubicBezTo>
                    <a:pt x="1954687" y="0"/>
                    <a:pt x="2005755" y="51068"/>
                    <a:pt x="2005755" y="114063"/>
                  </a:cubicBezTo>
                  <a:lnTo>
                    <a:pt x="2005755" y="1026570"/>
                  </a:lnTo>
                  <a:cubicBezTo>
                    <a:pt x="2005755" y="1089565"/>
                    <a:pt x="1954687" y="1140633"/>
                    <a:pt x="1891692" y="1140633"/>
                  </a:cubicBezTo>
                  <a:lnTo>
                    <a:pt x="114063" y="1140633"/>
                  </a:lnTo>
                  <a:cubicBezTo>
                    <a:pt x="51068" y="1140633"/>
                    <a:pt x="0" y="1089565"/>
                    <a:pt x="0" y="1026570"/>
                  </a:cubicBezTo>
                  <a:lnTo>
                    <a:pt x="0" y="114063"/>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6743" tIns="46743" rIns="46743" bIns="46743" numCol="1" spcCol="1270" anchor="ctr" anchorCtr="0">
              <a:noAutofit/>
            </a:bodyPr>
            <a:lstStyle/>
            <a:p>
              <a:pPr lvl="0" defTabSz="911225" rtl="0">
                <a:lnSpc>
                  <a:spcPct val="90000"/>
                </a:lnSpc>
                <a:spcBef>
                  <a:spcPct val="0"/>
                </a:spcBef>
                <a:spcAft>
                  <a:spcPct val="35000"/>
                </a:spcAft>
              </a:pPr>
              <a:r>
                <a:rPr lang="tr-TR" sz="2400" b="1" kern="1200" baseline="0" dirty="0" smtClean="0">
                  <a:solidFill>
                    <a:schemeClr val="tx1"/>
                  </a:solidFill>
                </a:rPr>
                <a:t>-</a:t>
              </a:r>
              <a:r>
                <a:rPr lang="tr-TR" sz="2400" b="1" kern="1200" dirty="0" smtClean="0">
                  <a:solidFill>
                    <a:schemeClr val="tx1"/>
                  </a:solidFill>
                </a:rPr>
                <a:t> </a:t>
              </a:r>
              <a:r>
                <a:rPr lang="tr-TR" sz="2400" b="1" kern="1200" baseline="0" dirty="0" smtClean="0">
                  <a:solidFill>
                    <a:schemeClr val="tx1"/>
                  </a:solidFill>
                  <a:latin typeface="Arial" pitchFamily="34" charset="0"/>
                  <a:cs typeface="Arial" pitchFamily="34" charset="0"/>
                </a:rPr>
                <a:t>Büyükşehir Belediyeleri             Su ve Kanalizasyon İdareleri</a:t>
              </a:r>
              <a:endParaRPr lang="tr-TR" sz="1600" b="1" kern="1200" dirty="0">
                <a:solidFill>
                  <a:schemeClr val="tx1"/>
                </a:solidFill>
                <a:latin typeface="Arial" pitchFamily="34" charset="0"/>
                <a:cs typeface="Arial" pitchFamily="34" charset="0"/>
              </a:endParaRPr>
            </a:p>
          </p:txBody>
        </p:sp>
      </p:grpSp>
      <p:pic>
        <p:nvPicPr>
          <p:cNvPr id="5"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788290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C3F62414-AAC9-4019-B647-784F28B961E3}" type="slidenum">
              <a:rPr lang="tr-TR" sz="1200" smtClean="0">
                <a:latin typeface="Arial Black" pitchFamily="34" charset="0"/>
              </a:rPr>
              <a:pPr eaLnBrk="1" hangingPunct="1"/>
              <a:t>20</a:t>
            </a:fld>
            <a:endParaRPr lang="tr-TR" sz="1200" smtClean="0">
              <a:latin typeface="Arial Black" pitchFamily="34" charset="0"/>
            </a:endParaRPr>
          </a:p>
        </p:txBody>
      </p:sp>
      <p:graphicFrame>
        <p:nvGraphicFramePr>
          <p:cNvPr id="3" name="Diyagram 2"/>
          <p:cNvGraphicFramePr/>
          <p:nvPr>
            <p:extLst>
              <p:ext uri="{D42A27DB-BD31-4B8C-83A1-F6EECF244321}">
                <p14:modId xmlns:p14="http://schemas.microsoft.com/office/powerpoint/2010/main" xmlns="" val="2215945855"/>
              </p:ext>
            </p:extLst>
          </p:nvPr>
        </p:nvGraphicFramePr>
        <p:xfrm>
          <a:off x="565150" y="1340768"/>
          <a:ext cx="8399338" cy="53648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485" name="Rectangle 3"/>
          <p:cNvSpPr>
            <a:spLocks noGrp="1" noChangeArrowheads="1"/>
          </p:cNvSpPr>
          <p:nvPr>
            <p:ph type="title" idx="4294967295"/>
          </p:nvPr>
        </p:nvSpPr>
        <p:spPr>
          <a:xfrm>
            <a:off x="1619672" y="549275"/>
            <a:ext cx="5832648" cy="496789"/>
          </a:xfrm>
        </p:spPr>
        <p:txBody>
          <a:bodyPr/>
          <a:lstStyle/>
          <a:p>
            <a:pPr algn="ctr"/>
            <a:r>
              <a:rPr lang="tr-TR" sz="2800" b="1" dirty="0" smtClean="0">
                <a:solidFill>
                  <a:schemeClr val="bg1"/>
                </a:solidFill>
                <a:latin typeface="Arial Black" pitchFamily="34" charset="0"/>
              </a:rPr>
              <a:t>ÖDEME </a:t>
            </a:r>
            <a:r>
              <a:rPr lang="tr-TR" sz="2800" b="1" dirty="0">
                <a:solidFill>
                  <a:schemeClr val="bg1"/>
                </a:solidFill>
                <a:latin typeface="Arial Black" pitchFamily="34" charset="0"/>
              </a:rPr>
              <a:t>ŞEKİLLERİ</a:t>
            </a:r>
            <a:r>
              <a:rPr lang="tr-TR" sz="2800" b="1" dirty="0" smtClean="0">
                <a:solidFill>
                  <a:schemeClr val="bg1"/>
                </a:solidFill>
                <a:latin typeface="Arial Black" pitchFamily="34" charset="0"/>
              </a:rPr>
              <a:t> (II)</a:t>
            </a:r>
          </a:p>
        </p:txBody>
      </p:sp>
      <p:sp>
        <p:nvSpPr>
          <p:cNvPr id="20483" name="Rectangle 3"/>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r" eaLnBrk="1" hangingPunct="1"/>
            <a:fld id="{4AD22FD8-F9C6-4888-9F17-717241491B22}" type="slidenum">
              <a:rPr lang="tr-TR" sz="1200">
                <a:latin typeface="Arial Black" pitchFamily="34" charset="0"/>
              </a:rPr>
              <a:pPr algn="r" eaLnBrk="1" hangingPunct="1"/>
              <a:t>20</a:t>
            </a:fld>
            <a:endParaRPr lang="tr-TR" sz="1200">
              <a:latin typeface="Arial Black" pitchFamily="34" charset="0"/>
            </a:endParaRPr>
          </a:p>
        </p:txBody>
      </p:sp>
      <p:pic>
        <p:nvPicPr>
          <p:cNvPr id="20486" name="Picture 4" descr="m_01"/>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815229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439C17B2-4D5B-4243-B72A-0570B1132DEB}" type="slidenum">
              <a:rPr lang="tr-TR" sz="1200" smtClean="0">
                <a:latin typeface="Arial Black" pitchFamily="34" charset="0"/>
              </a:rPr>
              <a:pPr eaLnBrk="1" hangingPunct="1"/>
              <a:t>21</a:t>
            </a:fld>
            <a:endParaRPr lang="tr-TR" sz="1200" dirty="0" smtClean="0">
              <a:latin typeface="Arial Black" pitchFamily="34" charset="0"/>
            </a:endParaRPr>
          </a:p>
        </p:txBody>
      </p:sp>
      <p:sp>
        <p:nvSpPr>
          <p:cNvPr id="22532" name="Rectangle 2"/>
          <p:cNvSpPr>
            <a:spLocks noGrp="1" noChangeArrowheads="1"/>
          </p:cNvSpPr>
          <p:nvPr>
            <p:ph type="title" idx="4294967295"/>
          </p:nvPr>
        </p:nvSpPr>
        <p:spPr>
          <a:xfrm>
            <a:off x="1619672" y="447078"/>
            <a:ext cx="6754812" cy="719138"/>
          </a:xfrm>
        </p:spPr>
        <p:txBody>
          <a:bodyPr/>
          <a:lstStyle/>
          <a:p>
            <a:pPr algn="ctr"/>
            <a:r>
              <a:rPr lang="tr-TR" sz="2400" b="1" dirty="0" smtClean="0">
                <a:solidFill>
                  <a:schemeClr val="bg1"/>
                </a:solidFill>
                <a:latin typeface="Arial Black" pitchFamily="34" charset="0"/>
              </a:rPr>
              <a:t>SÜRESİNDE ÖDENMEYEN TAKSİTLER</a:t>
            </a:r>
          </a:p>
        </p:txBody>
      </p:sp>
      <p:graphicFrame>
        <p:nvGraphicFramePr>
          <p:cNvPr id="2" name="Diyagram 1"/>
          <p:cNvGraphicFramePr/>
          <p:nvPr>
            <p:extLst>
              <p:ext uri="{D42A27DB-BD31-4B8C-83A1-F6EECF244321}">
                <p14:modId xmlns:p14="http://schemas.microsoft.com/office/powerpoint/2010/main" xmlns="" val="463676037"/>
              </p:ext>
            </p:extLst>
          </p:nvPr>
        </p:nvGraphicFramePr>
        <p:xfrm>
          <a:off x="539552" y="1340768"/>
          <a:ext cx="8229600" cy="47529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531" name="Rectangle 3"/>
          <p:cNvSpPr txBox="1">
            <a:spLocks noGrp="1" noChangeArrowheads="1"/>
          </p:cNvSpPr>
          <p:nvPr/>
        </p:nvSpPr>
        <p:spPr bwMode="auto">
          <a:xfrm>
            <a:off x="6553200" y="6248400"/>
            <a:ext cx="2133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r" eaLnBrk="1" hangingPunct="1"/>
            <a:fld id="{7F7D247B-515F-4E02-9F78-2CA6E8FE1552}" type="slidenum">
              <a:rPr lang="tr-TR" sz="1200">
                <a:latin typeface="Arial Black" pitchFamily="34" charset="0"/>
              </a:rPr>
              <a:pPr algn="r" eaLnBrk="1" hangingPunct="1"/>
              <a:t>21</a:t>
            </a:fld>
            <a:endParaRPr lang="tr-TR" sz="1200">
              <a:latin typeface="Arial Black" pitchFamily="34" charset="0"/>
            </a:endParaRPr>
          </a:p>
        </p:txBody>
      </p:sp>
      <p:pic>
        <p:nvPicPr>
          <p:cNvPr id="22534" name="Picture 4" descr="m_01"/>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9306464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15616" y="498475"/>
            <a:ext cx="7272808" cy="720080"/>
          </a:xfrm>
        </p:spPr>
        <p:txBody>
          <a:bodyPr/>
          <a:lstStyle/>
          <a:p>
            <a:pPr marL="226695" algn="ctr">
              <a:spcAft>
                <a:spcPts val="0"/>
              </a:spcAft>
            </a:pPr>
            <a:r>
              <a:rPr lang="tr-TR" sz="2400" b="1" dirty="0">
                <a:solidFill>
                  <a:schemeClr val="bg1"/>
                </a:solidFill>
                <a:latin typeface="Arial Black" pitchFamily="34" charset="0"/>
              </a:rPr>
              <a:t>CARİ DÖNEM VERGİLERİNİN SÜRESİNDE ÖDENME ŞARTI</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22</a:t>
            </a:fld>
            <a:endParaRPr lang="tr-TR" dirty="0">
              <a:solidFill>
                <a:srgbClr val="000000"/>
              </a:solidFill>
            </a:endParaRPr>
          </a:p>
        </p:txBody>
      </p:sp>
      <p:sp>
        <p:nvSpPr>
          <p:cNvPr id="8" name="Serbest Form 7"/>
          <p:cNvSpPr/>
          <p:nvPr/>
        </p:nvSpPr>
        <p:spPr>
          <a:xfrm>
            <a:off x="7596336" y="1743659"/>
            <a:ext cx="1440160" cy="4184219"/>
          </a:xfrm>
          <a:custGeom>
            <a:avLst/>
            <a:gdLst>
              <a:gd name="connsiteX0" fmla="*/ 0 w 1148244"/>
              <a:gd name="connsiteY0" fmla="*/ 114824 h 4184219"/>
              <a:gd name="connsiteX1" fmla="*/ 114824 w 1148244"/>
              <a:gd name="connsiteY1" fmla="*/ 0 h 4184219"/>
              <a:gd name="connsiteX2" fmla="*/ 1033420 w 1148244"/>
              <a:gd name="connsiteY2" fmla="*/ 0 h 4184219"/>
              <a:gd name="connsiteX3" fmla="*/ 1148244 w 1148244"/>
              <a:gd name="connsiteY3" fmla="*/ 114824 h 4184219"/>
              <a:gd name="connsiteX4" fmla="*/ 1148244 w 1148244"/>
              <a:gd name="connsiteY4" fmla="*/ 4069395 h 4184219"/>
              <a:gd name="connsiteX5" fmla="*/ 1033420 w 1148244"/>
              <a:gd name="connsiteY5" fmla="*/ 4184219 h 4184219"/>
              <a:gd name="connsiteX6" fmla="*/ 114824 w 1148244"/>
              <a:gd name="connsiteY6" fmla="*/ 4184219 h 4184219"/>
              <a:gd name="connsiteX7" fmla="*/ 0 w 1148244"/>
              <a:gd name="connsiteY7" fmla="*/ 4069395 h 4184219"/>
              <a:gd name="connsiteX8" fmla="*/ 0 w 1148244"/>
              <a:gd name="connsiteY8" fmla="*/ 114824 h 4184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8244" h="4184219">
                <a:moveTo>
                  <a:pt x="0" y="114824"/>
                </a:moveTo>
                <a:cubicBezTo>
                  <a:pt x="0" y="51408"/>
                  <a:pt x="51408" y="0"/>
                  <a:pt x="114824" y="0"/>
                </a:cubicBezTo>
                <a:lnTo>
                  <a:pt x="1033420" y="0"/>
                </a:lnTo>
                <a:cubicBezTo>
                  <a:pt x="1096836" y="0"/>
                  <a:pt x="1148244" y="51408"/>
                  <a:pt x="1148244" y="114824"/>
                </a:cubicBezTo>
                <a:lnTo>
                  <a:pt x="1148244" y="4069395"/>
                </a:lnTo>
                <a:cubicBezTo>
                  <a:pt x="1148244" y="4132811"/>
                  <a:pt x="1096836" y="4184219"/>
                  <a:pt x="1033420" y="4184219"/>
                </a:cubicBezTo>
                <a:lnTo>
                  <a:pt x="114824" y="4184219"/>
                </a:lnTo>
                <a:cubicBezTo>
                  <a:pt x="51408" y="4184219"/>
                  <a:pt x="0" y="4132811"/>
                  <a:pt x="0" y="4069395"/>
                </a:cubicBezTo>
                <a:lnTo>
                  <a:pt x="0" y="114824"/>
                </a:lnTo>
                <a:close/>
              </a:path>
            </a:pathLst>
          </a:custGeom>
          <a:solidFill>
            <a:srgbClr val="FFF3FD"/>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71120" tIns="71120" rIns="71120" bIns="3000074" numCol="1" spcCol="1270" anchor="ctr" anchorCtr="0">
            <a:noAutofit/>
          </a:bodyPr>
          <a:lstStyle/>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dirty="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dirty="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dirty="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dirty="0"/>
          </a:p>
          <a:p>
            <a:pPr lvl="0" algn="ctr" defTabSz="444500" rtl="0">
              <a:lnSpc>
                <a:spcPct val="90000"/>
              </a:lnSpc>
              <a:spcBef>
                <a:spcPct val="0"/>
              </a:spcBef>
              <a:spcAft>
                <a:spcPct val="35000"/>
              </a:spcAft>
            </a:pPr>
            <a:endParaRPr lang="tr-TR" sz="1000" b="1" kern="1200" dirty="0" smtClean="0"/>
          </a:p>
          <a:p>
            <a:pPr lvl="0" algn="ctr" defTabSz="444500">
              <a:lnSpc>
                <a:spcPct val="90000"/>
              </a:lnSpc>
              <a:spcAft>
                <a:spcPct val="35000"/>
              </a:spcAft>
            </a:pPr>
            <a:r>
              <a:rPr lang="tr-TR" sz="1400" b="1" dirty="0" smtClean="0">
                <a:solidFill>
                  <a:schemeClr val="tx1"/>
                </a:solidFill>
              </a:rPr>
              <a:t>İl </a:t>
            </a:r>
            <a:r>
              <a:rPr lang="tr-TR" sz="1400" b="1" dirty="0">
                <a:solidFill>
                  <a:schemeClr val="tx1"/>
                </a:solidFill>
              </a:rPr>
              <a:t>özel idareleri, belediyeler </a:t>
            </a:r>
            <a:r>
              <a:rPr lang="tr-TR" sz="1400" b="1" dirty="0" smtClean="0">
                <a:solidFill>
                  <a:schemeClr val="tx1"/>
                </a:solidFill>
              </a:rPr>
              <a:t> ve </a:t>
            </a:r>
            <a:r>
              <a:rPr lang="tr-TR" sz="1400" b="1" dirty="0">
                <a:solidFill>
                  <a:schemeClr val="tx1"/>
                </a:solidFill>
              </a:rPr>
              <a:t>bağlı kuruluşlarının Kanun kapsamındaki borçları için cari dönem ödeme </a:t>
            </a:r>
            <a:r>
              <a:rPr lang="tr-TR" sz="1400" b="1" dirty="0" smtClean="0">
                <a:solidFill>
                  <a:schemeClr val="tx1"/>
                </a:solidFill>
              </a:rPr>
              <a:t>şartı </a:t>
            </a:r>
            <a:r>
              <a:rPr lang="tr-TR" sz="1300" b="1" dirty="0" smtClean="0">
                <a:solidFill>
                  <a:schemeClr val="tx1"/>
                </a:solidFill>
              </a:rPr>
              <a:t>aranılmayacaktır</a:t>
            </a:r>
            <a:endParaRPr lang="tr-TR" sz="1300" kern="1200" dirty="0">
              <a:solidFill>
                <a:schemeClr val="tx1"/>
              </a:solidFill>
            </a:endParaRPr>
          </a:p>
        </p:txBody>
      </p:sp>
      <p:sp>
        <p:nvSpPr>
          <p:cNvPr id="9" name="Serbest Form 8"/>
          <p:cNvSpPr/>
          <p:nvPr/>
        </p:nvSpPr>
        <p:spPr>
          <a:xfrm>
            <a:off x="6012160" y="1744025"/>
            <a:ext cx="1512168" cy="4184219"/>
          </a:xfrm>
          <a:custGeom>
            <a:avLst/>
            <a:gdLst>
              <a:gd name="connsiteX0" fmla="*/ 0 w 1148244"/>
              <a:gd name="connsiteY0" fmla="*/ 114824 h 4184219"/>
              <a:gd name="connsiteX1" fmla="*/ 114824 w 1148244"/>
              <a:gd name="connsiteY1" fmla="*/ 0 h 4184219"/>
              <a:gd name="connsiteX2" fmla="*/ 1033420 w 1148244"/>
              <a:gd name="connsiteY2" fmla="*/ 0 h 4184219"/>
              <a:gd name="connsiteX3" fmla="*/ 1148244 w 1148244"/>
              <a:gd name="connsiteY3" fmla="*/ 114824 h 4184219"/>
              <a:gd name="connsiteX4" fmla="*/ 1148244 w 1148244"/>
              <a:gd name="connsiteY4" fmla="*/ 4069395 h 4184219"/>
              <a:gd name="connsiteX5" fmla="*/ 1033420 w 1148244"/>
              <a:gd name="connsiteY5" fmla="*/ 4184219 h 4184219"/>
              <a:gd name="connsiteX6" fmla="*/ 114824 w 1148244"/>
              <a:gd name="connsiteY6" fmla="*/ 4184219 h 4184219"/>
              <a:gd name="connsiteX7" fmla="*/ 0 w 1148244"/>
              <a:gd name="connsiteY7" fmla="*/ 4069395 h 4184219"/>
              <a:gd name="connsiteX8" fmla="*/ 0 w 1148244"/>
              <a:gd name="connsiteY8" fmla="*/ 114824 h 4184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8244" h="4184219">
                <a:moveTo>
                  <a:pt x="0" y="114824"/>
                </a:moveTo>
                <a:cubicBezTo>
                  <a:pt x="0" y="51408"/>
                  <a:pt x="51408" y="0"/>
                  <a:pt x="114824" y="0"/>
                </a:cubicBezTo>
                <a:lnTo>
                  <a:pt x="1033420" y="0"/>
                </a:lnTo>
                <a:cubicBezTo>
                  <a:pt x="1096836" y="0"/>
                  <a:pt x="1148244" y="51408"/>
                  <a:pt x="1148244" y="114824"/>
                </a:cubicBezTo>
                <a:lnTo>
                  <a:pt x="1148244" y="4069395"/>
                </a:lnTo>
                <a:cubicBezTo>
                  <a:pt x="1148244" y="4132811"/>
                  <a:pt x="1096836" y="4184219"/>
                  <a:pt x="1033420" y="4184219"/>
                </a:cubicBezTo>
                <a:lnTo>
                  <a:pt x="114824" y="4184219"/>
                </a:lnTo>
                <a:cubicBezTo>
                  <a:pt x="51408" y="4184219"/>
                  <a:pt x="0" y="4132811"/>
                  <a:pt x="0" y="4069395"/>
                </a:cubicBezTo>
                <a:lnTo>
                  <a:pt x="0" y="114824"/>
                </a:lnTo>
                <a:close/>
              </a:path>
            </a:pathLst>
          </a:custGeom>
          <a:solidFill>
            <a:srgbClr val="FFF3FD"/>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71120" tIns="71120" rIns="71120" bIns="3000074" numCol="1" spcCol="1270" anchor="ctr" anchorCtr="0">
            <a:noAutofit/>
          </a:bodyPr>
          <a:lstStyle/>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dirty="0"/>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1000" b="1" dirty="0"/>
          </a:p>
          <a:p>
            <a:pPr lvl="0" algn="ctr" defTabSz="444500" rtl="0">
              <a:lnSpc>
                <a:spcPct val="90000"/>
              </a:lnSpc>
              <a:spcBef>
                <a:spcPct val="0"/>
              </a:spcBef>
              <a:spcAft>
                <a:spcPct val="35000"/>
              </a:spcAft>
            </a:pPr>
            <a:endParaRPr lang="tr-TR" sz="1000" b="1" kern="1200" dirty="0" smtClean="0"/>
          </a:p>
          <a:p>
            <a:pPr lvl="0" algn="ctr" defTabSz="444500">
              <a:lnSpc>
                <a:spcPct val="90000"/>
              </a:lnSpc>
              <a:spcAft>
                <a:spcPct val="35000"/>
              </a:spcAft>
            </a:pPr>
            <a:endParaRPr lang="tr-TR" sz="1000" b="1" dirty="0" smtClean="0">
              <a:solidFill>
                <a:schemeClr val="bg1"/>
              </a:solidFill>
            </a:endParaRPr>
          </a:p>
          <a:p>
            <a:pPr lvl="0" algn="ctr" defTabSz="444500">
              <a:lnSpc>
                <a:spcPct val="90000"/>
              </a:lnSpc>
              <a:spcAft>
                <a:spcPct val="35000"/>
              </a:spcAft>
            </a:pPr>
            <a:endParaRPr lang="tr-TR" sz="1000" b="1" dirty="0">
              <a:solidFill>
                <a:schemeClr val="bg1"/>
              </a:solidFill>
            </a:endParaRPr>
          </a:p>
          <a:p>
            <a:pPr lvl="0" algn="ctr" defTabSz="444500">
              <a:lnSpc>
                <a:spcPct val="90000"/>
              </a:lnSpc>
              <a:spcAft>
                <a:spcPct val="35000"/>
              </a:spcAft>
            </a:pPr>
            <a:endParaRPr lang="tr-TR" sz="1000" b="1" dirty="0" smtClean="0">
              <a:solidFill>
                <a:schemeClr val="bg1"/>
              </a:solidFill>
            </a:endParaRPr>
          </a:p>
          <a:p>
            <a:pPr lvl="0" algn="ctr" defTabSz="444500">
              <a:lnSpc>
                <a:spcPct val="90000"/>
              </a:lnSpc>
              <a:spcAft>
                <a:spcPct val="35000"/>
              </a:spcAft>
            </a:pPr>
            <a:endParaRPr lang="tr-TR" sz="1000" b="1" dirty="0">
              <a:solidFill>
                <a:schemeClr val="bg1"/>
              </a:solidFill>
            </a:endParaRPr>
          </a:p>
          <a:p>
            <a:pPr lvl="0" algn="ctr" defTabSz="444500">
              <a:lnSpc>
                <a:spcPct val="90000"/>
              </a:lnSpc>
              <a:spcAft>
                <a:spcPct val="35000"/>
              </a:spcAft>
            </a:pPr>
            <a:endParaRPr lang="tr-TR" sz="1000" b="1" dirty="0" smtClean="0">
              <a:solidFill>
                <a:schemeClr val="bg1"/>
              </a:solidFill>
            </a:endParaRPr>
          </a:p>
          <a:p>
            <a:pPr lvl="0" algn="ctr" defTabSz="444500">
              <a:lnSpc>
                <a:spcPct val="90000"/>
              </a:lnSpc>
              <a:spcAft>
                <a:spcPct val="35000"/>
              </a:spcAft>
            </a:pPr>
            <a:endParaRPr lang="tr-TR" sz="1000" b="1" dirty="0">
              <a:solidFill>
                <a:schemeClr val="bg1"/>
              </a:solidFill>
            </a:endParaRPr>
          </a:p>
          <a:p>
            <a:pPr lvl="0" algn="ctr" defTabSz="444500">
              <a:lnSpc>
                <a:spcPct val="90000"/>
              </a:lnSpc>
              <a:spcAft>
                <a:spcPct val="35000"/>
              </a:spcAft>
            </a:pPr>
            <a:endParaRPr lang="tr-TR" sz="1000" b="1" dirty="0" smtClean="0">
              <a:solidFill>
                <a:schemeClr val="bg1"/>
              </a:solidFill>
            </a:endParaRPr>
          </a:p>
          <a:p>
            <a:pPr lvl="0" algn="ctr" defTabSz="444500">
              <a:lnSpc>
                <a:spcPct val="90000"/>
              </a:lnSpc>
              <a:spcAft>
                <a:spcPct val="35000"/>
              </a:spcAft>
            </a:pPr>
            <a:endParaRPr lang="tr-TR" sz="1000" b="1" dirty="0">
              <a:solidFill>
                <a:schemeClr val="bg1"/>
              </a:solidFill>
            </a:endParaRPr>
          </a:p>
          <a:p>
            <a:pPr lvl="0" algn="ctr" defTabSz="444500">
              <a:lnSpc>
                <a:spcPct val="90000"/>
              </a:lnSpc>
              <a:spcAft>
                <a:spcPct val="35000"/>
              </a:spcAft>
            </a:pPr>
            <a:endParaRPr lang="tr-TR" sz="1000" b="1" dirty="0" smtClean="0">
              <a:solidFill>
                <a:schemeClr val="bg1"/>
              </a:solidFill>
            </a:endParaRPr>
          </a:p>
          <a:p>
            <a:pPr lvl="0" algn="ctr" defTabSz="444500">
              <a:lnSpc>
                <a:spcPct val="90000"/>
              </a:lnSpc>
              <a:spcAft>
                <a:spcPct val="35000"/>
              </a:spcAft>
            </a:pPr>
            <a:endParaRPr lang="tr-TR" sz="1000" b="1" dirty="0">
              <a:solidFill>
                <a:schemeClr val="bg1"/>
              </a:solidFill>
            </a:endParaRPr>
          </a:p>
          <a:p>
            <a:pPr lvl="0" algn="ctr" defTabSz="444500">
              <a:lnSpc>
                <a:spcPct val="90000"/>
              </a:lnSpc>
              <a:spcAft>
                <a:spcPct val="35000"/>
              </a:spcAft>
            </a:pPr>
            <a:endParaRPr lang="tr-TR" sz="1000" b="1" dirty="0" smtClean="0">
              <a:solidFill>
                <a:schemeClr val="bg1"/>
              </a:solidFill>
            </a:endParaRPr>
          </a:p>
          <a:p>
            <a:pPr lvl="0" algn="ctr" defTabSz="444500">
              <a:lnSpc>
                <a:spcPct val="90000"/>
              </a:lnSpc>
              <a:spcAft>
                <a:spcPct val="35000"/>
              </a:spcAft>
            </a:pPr>
            <a:endParaRPr lang="tr-TR" sz="1400" b="1" dirty="0">
              <a:solidFill>
                <a:schemeClr val="bg1"/>
              </a:solidFill>
            </a:endParaRPr>
          </a:p>
          <a:p>
            <a:pPr lvl="0" algn="ctr" defTabSz="444500">
              <a:lnSpc>
                <a:spcPct val="90000"/>
              </a:lnSpc>
              <a:spcAft>
                <a:spcPct val="35000"/>
              </a:spcAft>
            </a:pPr>
            <a:r>
              <a:rPr lang="tr-TR" sz="1400" b="1" dirty="0" smtClean="0">
                <a:solidFill>
                  <a:schemeClr val="tx1"/>
                </a:solidFill>
              </a:rPr>
              <a:t>Cari </a:t>
            </a:r>
            <a:r>
              <a:rPr lang="tr-TR" sz="1400" b="1" dirty="0">
                <a:solidFill>
                  <a:schemeClr val="tx1"/>
                </a:solidFill>
              </a:rPr>
              <a:t>dönem ödeme şartını her bir vergi türü itibarıyla bir takvim yılında </a:t>
            </a:r>
            <a:r>
              <a:rPr lang="tr-TR" sz="1400" b="1" u="sng" dirty="0">
                <a:solidFill>
                  <a:schemeClr val="tx1"/>
                </a:solidFill>
              </a:rPr>
              <a:t>iki defa </a:t>
            </a:r>
            <a:r>
              <a:rPr lang="tr-TR" sz="1400" b="1" dirty="0">
                <a:solidFill>
                  <a:schemeClr val="tx1"/>
                </a:solidFill>
              </a:rPr>
              <a:t>yerine getiremeyen mükellefler için Kanun hükümleri ihlal edilmiş sayılmayacaktır.</a:t>
            </a:r>
          </a:p>
          <a:p>
            <a:pPr lvl="0" algn="ctr" defTabSz="444500" rtl="0">
              <a:lnSpc>
                <a:spcPct val="90000"/>
              </a:lnSpc>
              <a:spcBef>
                <a:spcPct val="0"/>
              </a:spcBef>
              <a:spcAft>
                <a:spcPct val="35000"/>
              </a:spcAft>
            </a:pPr>
            <a:endParaRPr lang="tr-TR" sz="1400" b="1" kern="1200" dirty="0" smtClean="0">
              <a:solidFill>
                <a:schemeClr val="tx1"/>
              </a:solidFill>
            </a:endParaRPr>
          </a:p>
          <a:p>
            <a:pPr lvl="0" algn="ctr" defTabSz="444500" rtl="0">
              <a:lnSpc>
                <a:spcPct val="90000"/>
              </a:lnSpc>
              <a:spcBef>
                <a:spcPct val="0"/>
              </a:spcBef>
              <a:spcAft>
                <a:spcPct val="35000"/>
              </a:spcAft>
            </a:pPr>
            <a:endParaRPr lang="tr-TR" b="1" dirty="0">
              <a:solidFill>
                <a:schemeClr val="tx1"/>
              </a:solidFill>
            </a:endParaRPr>
          </a:p>
          <a:p>
            <a:pPr lvl="0" algn="ctr" defTabSz="444500" rtl="0">
              <a:lnSpc>
                <a:spcPct val="90000"/>
              </a:lnSpc>
              <a:spcBef>
                <a:spcPct val="0"/>
              </a:spcBef>
              <a:spcAft>
                <a:spcPct val="35000"/>
              </a:spcAft>
            </a:pPr>
            <a:endParaRPr lang="tr-TR" b="1" kern="1200" dirty="0" smtClean="0">
              <a:solidFill>
                <a:schemeClr val="tx1"/>
              </a:solidFill>
            </a:endParaRPr>
          </a:p>
          <a:p>
            <a:pPr lvl="0" algn="ctr" defTabSz="444500" rtl="0">
              <a:lnSpc>
                <a:spcPct val="90000"/>
              </a:lnSpc>
              <a:spcBef>
                <a:spcPct val="0"/>
              </a:spcBef>
              <a:spcAft>
                <a:spcPct val="35000"/>
              </a:spcAft>
            </a:pPr>
            <a:endParaRPr lang="tr-TR" sz="1000" b="1" kern="1200" dirty="0" smtClean="0"/>
          </a:p>
          <a:p>
            <a:pPr lvl="0" algn="ctr" defTabSz="444500" rtl="0">
              <a:lnSpc>
                <a:spcPct val="90000"/>
              </a:lnSpc>
              <a:spcBef>
                <a:spcPct val="0"/>
              </a:spcBef>
              <a:spcAft>
                <a:spcPct val="35000"/>
              </a:spcAft>
            </a:pPr>
            <a:endParaRPr lang="tr-TR" sz="950" kern="1200" dirty="0"/>
          </a:p>
        </p:txBody>
      </p:sp>
      <p:sp>
        <p:nvSpPr>
          <p:cNvPr id="10" name="Serbest Form 9"/>
          <p:cNvSpPr/>
          <p:nvPr/>
        </p:nvSpPr>
        <p:spPr>
          <a:xfrm>
            <a:off x="4139588" y="1744025"/>
            <a:ext cx="1800200" cy="4184219"/>
          </a:xfrm>
          <a:custGeom>
            <a:avLst/>
            <a:gdLst>
              <a:gd name="connsiteX0" fmla="*/ 0 w 1148244"/>
              <a:gd name="connsiteY0" fmla="*/ 114824 h 4184219"/>
              <a:gd name="connsiteX1" fmla="*/ 114824 w 1148244"/>
              <a:gd name="connsiteY1" fmla="*/ 0 h 4184219"/>
              <a:gd name="connsiteX2" fmla="*/ 1033420 w 1148244"/>
              <a:gd name="connsiteY2" fmla="*/ 0 h 4184219"/>
              <a:gd name="connsiteX3" fmla="*/ 1148244 w 1148244"/>
              <a:gd name="connsiteY3" fmla="*/ 114824 h 4184219"/>
              <a:gd name="connsiteX4" fmla="*/ 1148244 w 1148244"/>
              <a:gd name="connsiteY4" fmla="*/ 4069395 h 4184219"/>
              <a:gd name="connsiteX5" fmla="*/ 1033420 w 1148244"/>
              <a:gd name="connsiteY5" fmla="*/ 4184219 h 4184219"/>
              <a:gd name="connsiteX6" fmla="*/ 114824 w 1148244"/>
              <a:gd name="connsiteY6" fmla="*/ 4184219 h 4184219"/>
              <a:gd name="connsiteX7" fmla="*/ 0 w 1148244"/>
              <a:gd name="connsiteY7" fmla="*/ 4069395 h 4184219"/>
              <a:gd name="connsiteX8" fmla="*/ 0 w 1148244"/>
              <a:gd name="connsiteY8" fmla="*/ 114824 h 4184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8244" h="4184219">
                <a:moveTo>
                  <a:pt x="0" y="114824"/>
                </a:moveTo>
                <a:cubicBezTo>
                  <a:pt x="0" y="51408"/>
                  <a:pt x="51408" y="0"/>
                  <a:pt x="114824" y="0"/>
                </a:cubicBezTo>
                <a:lnTo>
                  <a:pt x="1033420" y="0"/>
                </a:lnTo>
                <a:cubicBezTo>
                  <a:pt x="1096836" y="0"/>
                  <a:pt x="1148244" y="51408"/>
                  <a:pt x="1148244" y="114824"/>
                </a:cubicBezTo>
                <a:lnTo>
                  <a:pt x="1148244" y="4069395"/>
                </a:lnTo>
                <a:cubicBezTo>
                  <a:pt x="1148244" y="4132811"/>
                  <a:pt x="1096836" y="4184219"/>
                  <a:pt x="1033420" y="4184219"/>
                </a:cubicBezTo>
                <a:lnTo>
                  <a:pt x="114824" y="4184219"/>
                </a:lnTo>
                <a:cubicBezTo>
                  <a:pt x="51408" y="4184219"/>
                  <a:pt x="0" y="4132811"/>
                  <a:pt x="0" y="4069395"/>
                </a:cubicBezTo>
                <a:lnTo>
                  <a:pt x="0" y="114824"/>
                </a:lnTo>
                <a:close/>
              </a:path>
            </a:pathLst>
          </a:custGeom>
          <a:solidFill>
            <a:srgbClr val="FFF3FD"/>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64008" tIns="64008" rIns="64008" bIns="2992962" numCol="1" spcCol="1270" anchor="ctr" anchorCtr="0">
            <a:noAutofit/>
          </a:bodyPr>
          <a:lstStyle/>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dirty="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dirty="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dirty="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900" b="1" dirty="0"/>
          </a:p>
          <a:p>
            <a:pPr lvl="0" algn="ctr" defTabSz="400050" rtl="0">
              <a:lnSpc>
                <a:spcPct val="90000"/>
              </a:lnSpc>
              <a:spcBef>
                <a:spcPct val="0"/>
              </a:spcBef>
              <a:spcAft>
                <a:spcPct val="35000"/>
              </a:spcAft>
            </a:pPr>
            <a:endParaRPr lang="tr-TR" sz="900" b="1" kern="1200" dirty="0" smtClean="0"/>
          </a:p>
          <a:p>
            <a:pPr lvl="0" algn="ctr" defTabSz="400050" rtl="0">
              <a:lnSpc>
                <a:spcPct val="90000"/>
              </a:lnSpc>
              <a:spcBef>
                <a:spcPct val="0"/>
              </a:spcBef>
              <a:spcAft>
                <a:spcPct val="35000"/>
              </a:spcAft>
            </a:pPr>
            <a:endParaRPr lang="tr-TR" sz="1400" b="1" kern="1200" dirty="0" smtClean="0"/>
          </a:p>
          <a:p>
            <a:pPr lvl="0" algn="ctr" defTabSz="400050" rtl="0">
              <a:lnSpc>
                <a:spcPct val="90000"/>
              </a:lnSpc>
              <a:spcBef>
                <a:spcPct val="0"/>
              </a:spcBef>
              <a:spcAft>
                <a:spcPct val="35000"/>
              </a:spcAft>
            </a:pPr>
            <a:r>
              <a:rPr lang="tr-TR" sz="1400" b="1" kern="1200" dirty="0" smtClean="0">
                <a:solidFill>
                  <a:schemeClr val="tx1"/>
                </a:solidFill>
              </a:rPr>
              <a:t>Cari ödemeler için getirilen bu şart, ödemelerde çok zor duruma düşen mükellefler için aranılmayacaktır. Bu mükellefler 6183 sayılı Kanunun 48 inci maddesine göre tecil talep edecekler ve beyan ettikleri mali durumları dikkate alınarak çok zor durumda olup olmadıkları değerlendirilecektir.</a:t>
            </a:r>
            <a:endParaRPr lang="tr-TR" sz="1400" kern="1200" dirty="0">
              <a:solidFill>
                <a:schemeClr val="tx1"/>
              </a:solidFill>
            </a:endParaRPr>
          </a:p>
        </p:txBody>
      </p:sp>
      <p:sp>
        <p:nvSpPr>
          <p:cNvPr id="11" name="Serbest Form 10"/>
          <p:cNvSpPr/>
          <p:nvPr/>
        </p:nvSpPr>
        <p:spPr>
          <a:xfrm>
            <a:off x="2523991" y="1721372"/>
            <a:ext cx="1512168" cy="4184219"/>
          </a:xfrm>
          <a:custGeom>
            <a:avLst/>
            <a:gdLst>
              <a:gd name="connsiteX0" fmla="*/ 0 w 1148244"/>
              <a:gd name="connsiteY0" fmla="*/ 114824 h 4184219"/>
              <a:gd name="connsiteX1" fmla="*/ 114824 w 1148244"/>
              <a:gd name="connsiteY1" fmla="*/ 0 h 4184219"/>
              <a:gd name="connsiteX2" fmla="*/ 1033420 w 1148244"/>
              <a:gd name="connsiteY2" fmla="*/ 0 h 4184219"/>
              <a:gd name="connsiteX3" fmla="*/ 1148244 w 1148244"/>
              <a:gd name="connsiteY3" fmla="*/ 114824 h 4184219"/>
              <a:gd name="connsiteX4" fmla="*/ 1148244 w 1148244"/>
              <a:gd name="connsiteY4" fmla="*/ 4069395 h 4184219"/>
              <a:gd name="connsiteX5" fmla="*/ 1033420 w 1148244"/>
              <a:gd name="connsiteY5" fmla="*/ 4184219 h 4184219"/>
              <a:gd name="connsiteX6" fmla="*/ 114824 w 1148244"/>
              <a:gd name="connsiteY6" fmla="*/ 4184219 h 4184219"/>
              <a:gd name="connsiteX7" fmla="*/ 0 w 1148244"/>
              <a:gd name="connsiteY7" fmla="*/ 4069395 h 4184219"/>
              <a:gd name="connsiteX8" fmla="*/ 0 w 1148244"/>
              <a:gd name="connsiteY8" fmla="*/ 114824 h 4184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8244" h="4184219">
                <a:moveTo>
                  <a:pt x="0" y="114824"/>
                </a:moveTo>
                <a:cubicBezTo>
                  <a:pt x="0" y="51408"/>
                  <a:pt x="51408" y="0"/>
                  <a:pt x="114824" y="0"/>
                </a:cubicBezTo>
                <a:lnTo>
                  <a:pt x="1033420" y="0"/>
                </a:lnTo>
                <a:cubicBezTo>
                  <a:pt x="1096836" y="0"/>
                  <a:pt x="1148244" y="51408"/>
                  <a:pt x="1148244" y="114824"/>
                </a:cubicBezTo>
                <a:lnTo>
                  <a:pt x="1148244" y="4069395"/>
                </a:lnTo>
                <a:cubicBezTo>
                  <a:pt x="1148244" y="4132811"/>
                  <a:pt x="1096836" y="4184219"/>
                  <a:pt x="1033420" y="4184219"/>
                </a:cubicBezTo>
                <a:lnTo>
                  <a:pt x="114824" y="4184219"/>
                </a:lnTo>
                <a:cubicBezTo>
                  <a:pt x="51408" y="4184219"/>
                  <a:pt x="0" y="4132811"/>
                  <a:pt x="0" y="4069395"/>
                </a:cubicBezTo>
                <a:lnTo>
                  <a:pt x="0" y="114824"/>
                </a:lnTo>
                <a:close/>
              </a:path>
            </a:pathLst>
          </a:custGeom>
          <a:solidFill>
            <a:srgbClr val="FFFFCC"/>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71120" tIns="71120" rIns="71120" bIns="3000074" numCol="1" spcCol="1270" anchor="ctr" anchorCtr="0">
            <a:noAutofit/>
          </a:bodyPr>
          <a:lstStyle/>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dirty="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dirty="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dirty="0"/>
          </a:p>
          <a:p>
            <a:pPr lvl="0" algn="ctr" defTabSz="444500">
              <a:lnSpc>
                <a:spcPct val="90000"/>
              </a:lnSpc>
              <a:spcBef>
                <a:spcPct val="0"/>
              </a:spcBef>
              <a:spcAft>
                <a:spcPct val="35000"/>
              </a:spcAft>
            </a:pPr>
            <a:endParaRPr lang="tr-TR" sz="1000" b="1" kern="1200" dirty="0" smtClean="0"/>
          </a:p>
          <a:p>
            <a:pPr lvl="0" algn="ctr" defTabSz="444500">
              <a:lnSpc>
                <a:spcPct val="90000"/>
              </a:lnSpc>
              <a:spcBef>
                <a:spcPct val="0"/>
              </a:spcBef>
              <a:spcAft>
                <a:spcPct val="35000"/>
              </a:spcAft>
            </a:pPr>
            <a:endParaRPr lang="tr-TR" sz="1000" b="1" dirty="0"/>
          </a:p>
          <a:p>
            <a:pPr lvl="0" algn="ctr" defTabSz="444500">
              <a:lnSpc>
                <a:spcPct val="90000"/>
              </a:lnSpc>
              <a:spcBef>
                <a:spcPct val="0"/>
              </a:spcBef>
              <a:spcAft>
                <a:spcPct val="35000"/>
              </a:spcAft>
            </a:pPr>
            <a:endParaRPr lang="tr-TR" sz="1400" b="1" kern="1200" dirty="0" smtClean="0"/>
          </a:p>
          <a:p>
            <a:pPr lvl="0" algn="ctr" defTabSz="444500">
              <a:lnSpc>
                <a:spcPct val="90000"/>
              </a:lnSpc>
              <a:spcBef>
                <a:spcPct val="0"/>
              </a:spcBef>
              <a:spcAft>
                <a:spcPct val="35000"/>
              </a:spcAft>
            </a:pPr>
            <a:r>
              <a:rPr lang="tr-TR" sz="1400" b="1" kern="1200" dirty="0" smtClean="0">
                <a:solidFill>
                  <a:schemeClr val="tx1"/>
                </a:solidFill>
              </a:rPr>
              <a:t>Çok zor durum </a:t>
            </a:r>
            <a:r>
              <a:rPr lang="tr-TR" sz="1400" b="1" kern="1200" dirty="0" smtClean="0"/>
              <a:t>olmaksızın her bir vergi türü itibarıyla bir takvim yılında ikiden fazla vadesinde ödenmemesi halinde Kanundan yararlanma hakkı kaybedilecektir.</a:t>
            </a:r>
            <a:endParaRPr lang="tr-TR" sz="1400" kern="1200" dirty="0"/>
          </a:p>
        </p:txBody>
      </p:sp>
      <p:sp>
        <p:nvSpPr>
          <p:cNvPr id="14" name="Serbest Form 13"/>
          <p:cNvSpPr/>
          <p:nvPr/>
        </p:nvSpPr>
        <p:spPr>
          <a:xfrm>
            <a:off x="777131" y="1305034"/>
            <a:ext cx="1634630" cy="1897642"/>
          </a:xfrm>
          <a:custGeom>
            <a:avLst/>
            <a:gdLst>
              <a:gd name="connsiteX0" fmla="*/ 0 w 1991533"/>
              <a:gd name="connsiteY0" fmla="*/ 189764 h 1897642"/>
              <a:gd name="connsiteX1" fmla="*/ 189764 w 1991533"/>
              <a:gd name="connsiteY1" fmla="*/ 0 h 1897642"/>
              <a:gd name="connsiteX2" fmla="*/ 1801769 w 1991533"/>
              <a:gd name="connsiteY2" fmla="*/ 0 h 1897642"/>
              <a:gd name="connsiteX3" fmla="*/ 1991533 w 1991533"/>
              <a:gd name="connsiteY3" fmla="*/ 189764 h 1897642"/>
              <a:gd name="connsiteX4" fmla="*/ 1991533 w 1991533"/>
              <a:gd name="connsiteY4" fmla="*/ 1707878 h 1897642"/>
              <a:gd name="connsiteX5" fmla="*/ 1801769 w 1991533"/>
              <a:gd name="connsiteY5" fmla="*/ 1897642 h 1897642"/>
              <a:gd name="connsiteX6" fmla="*/ 189764 w 1991533"/>
              <a:gd name="connsiteY6" fmla="*/ 1897642 h 1897642"/>
              <a:gd name="connsiteX7" fmla="*/ 0 w 1991533"/>
              <a:gd name="connsiteY7" fmla="*/ 1707878 h 1897642"/>
              <a:gd name="connsiteX8" fmla="*/ 0 w 1991533"/>
              <a:gd name="connsiteY8" fmla="*/ 189764 h 1897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91533" h="1897642">
                <a:moveTo>
                  <a:pt x="0" y="189764"/>
                </a:moveTo>
                <a:cubicBezTo>
                  <a:pt x="0" y="84960"/>
                  <a:pt x="84960" y="0"/>
                  <a:pt x="189764" y="0"/>
                </a:cubicBezTo>
                <a:lnTo>
                  <a:pt x="1801769" y="0"/>
                </a:lnTo>
                <a:cubicBezTo>
                  <a:pt x="1906573" y="0"/>
                  <a:pt x="1991533" y="84960"/>
                  <a:pt x="1991533" y="189764"/>
                </a:cubicBezTo>
                <a:lnTo>
                  <a:pt x="1991533" y="1707878"/>
                </a:lnTo>
                <a:cubicBezTo>
                  <a:pt x="1991533" y="1812682"/>
                  <a:pt x="1906573" y="1897642"/>
                  <a:pt x="1801769" y="1897642"/>
                </a:cubicBezTo>
                <a:lnTo>
                  <a:pt x="189764" y="1897642"/>
                </a:lnTo>
                <a:cubicBezTo>
                  <a:pt x="84960" y="1897642"/>
                  <a:pt x="0" y="1812682"/>
                  <a:pt x="0" y="1707878"/>
                </a:cubicBezTo>
                <a:lnTo>
                  <a:pt x="0" y="189764"/>
                </a:lnTo>
                <a:close/>
              </a:path>
            </a:pathLst>
          </a:custGeom>
          <a:solidFill>
            <a:srgbClr val="FFF3FD"/>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1295" tIns="61295" rIns="61295" bIns="61295" numCol="1" spcCol="1270" anchor="ctr" anchorCtr="0">
            <a:noAutofit/>
          </a:bodyPr>
          <a:lstStyle/>
          <a:p>
            <a:pPr lvl="0" algn="ctr" defTabSz="400050" rtl="0">
              <a:lnSpc>
                <a:spcPct val="90000"/>
              </a:lnSpc>
              <a:spcBef>
                <a:spcPct val="0"/>
              </a:spcBef>
              <a:spcAft>
                <a:spcPct val="35000"/>
              </a:spcAft>
            </a:pPr>
            <a:r>
              <a:rPr lang="tr-TR" sz="1400" b="1" kern="1200" dirty="0" smtClean="0">
                <a:solidFill>
                  <a:schemeClr val="tx1"/>
                </a:solidFill>
              </a:rPr>
              <a:t>Taksit ödeme süresince verilen beyannameler üzerine tahakkuk eden</a:t>
            </a:r>
            <a:endParaRPr lang="tr-TR" sz="1400" kern="1200" dirty="0">
              <a:solidFill>
                <a:schemeClr val="tx1"/>
              </a:solidFill>
            </a:endParaRPr>
          </a:p>
        </p:txBody>
      </p:sp>
      <p:sp>
        <p:nvSpPr>
          <p:cNvPr id="16" name="Serbest Form 15"/>
          <p:cNvSpPr/>
          <p:nvPr/>
        </p:nvSpPr>
        <p:spPr>
          <a:xfrm>
            <a:off x="777131" y="3372918"/>
            <a:ext cx="1634630" cy="620314"/>
          </a:xfrm>
          <a:custGeom>
            <a:avLst/>
            <a:gdLst>
              <a:gd name="connsiteX0" fmla="*/ 0 w 982783"/>
              <a:gd name="connsiteY0" fmla="*/ 62031 h 620314"/>
              <a:gd name="connsiteX1" fmla="*/ 62031 w 982783"/>
              <a:gd name="connsiteY1" fmla="*/ 0 h 620314"/>
              <a:gd name="connsiteX2" fmla="*/ 920752 w 982783"/>
              <a:gd name="connsiteY2" fmla="*/ 0 h 620314"/>
              <a:gd name="connsiteX3" fmla="*/ 982783 w 982783"/>
              <a:gd name="connsiteY3" fmla="*/ 62031 h 620314"/>
              <a:gd name="connsiteX4" fmla="*/ 982783 w 982783"/>
              <a:gd name="connsiteY4" fmla="*/ 558283 h 620314"/>
              <a:gd name="connsiteX5" fmla="*/ 920752 w 982783"/>
              <a:gd name="connsiteY5" fmla="*/ 620314 h 620314"/>
              <a:gd name="connsiteX6" fmla="*/ 62031 w 982783"/>
              <a:gd name="connsiteY6" fmla="*/ 620314 h 620314"/>
              <a:gd name="connsiteX7" fmla="*/ 0 w 982783"/>
              <a:gd name="connsiteY7" fmla="*/ 558283 h 620314"/>
              <a:gd name="connsiteX8" fmla="*/ 0 w 982783"/>
              <a:gd name="connsiteY8" fmla="*/ 62031 h 620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2783" h="620314">
                <a:moveTo>
                  <a:pt x="0" y="62031"/>
                </a:moveTo>
                <a:cubicBezTo>
                  <a:pt x="0" y="27772"/>
                  <a:pt x="27772" y="0"/>
                  <a:pt x="62031" y="0"/>
                </a:cubicBezTo>
                <a:lnTo>
                  <a:pt x="920752" y="0"/>
                </a:lnTo>
                <a:cubicBezTo>
                  <a:pt x="955011" y="0"/>
                  <a:pt x="982783" y="27772"/>
                  <a:pt x="982783" y="62031"/>
                </a:cubicBezTo>
                <a:lnTo>
                  <a:pt x="982783" y="558283"/>
                </a:lnTo>
                <a:cubicBezTo>
                  <a:pt x="982783" y="592542"/>
                  <a:pt x="955011" y="620314"/>
                  <a:pt x="920752" y="620314"/>
                </a:cubicBezTo>
                <a:lnTo>
                  <a:pt x="62031" y="620314"/>
                </a:lnTo>
                <a:cubicBezTo>
                  <a:pt x="27772" y="620314"/>
                  <a:pt x="0" y="592542"/>
                  <a:pt x="0" y="558283"/>
                </a:cubicBezTo>
                <a:lnTo>
                  <a:pt x="0" y="62031"/>
                </a:lnTo>
                <a:close/>
              </a:path>
            </a:pathLst>
          </a:custGeom>
          <a:solidFill>
            <a:srgbClr val="FFFFCC"/>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83" tIns="23883" rIns="23883" bIns="23883" numCol="1" spcCol="1270" anchor="ctr" anchorCtr="0">
            <a:noAutofit/>
          </a:bodyPr>
          <a:lstStyle/>
          <a:p>
            <a:pPr lvl="0" algn="ctr" defTabSz="400050" rtl="0">
              <a:lnSpc>
                <a:spcPct val="90000"/>
              </a:lnSpc>
              <a:spcBef>
                <a:spcPct val="0"/>
              </a:spcBef>
              <a:spcAft>
                <a:spcPct val="35000"/>
              </a:spcAft>
            </a:pPr>
            <a:r>
              <a:rPr lang="tr-TR" sz="1400" b="1" kern="1200" dirty="0" smtClean="0">
                <a:solidFill>
                  <a:schemeClr val="tx1"/>
                </a:solidFill>
              </a:rPr>
              <a:t>Yıllık gelir/kurumlar vergisini</a:t>
            </a:r>
            <a:endParaRPr lang="tr-TR" sz="1400" kern="1200" dirty="0">
              <a:solidFill>
                <a:schemeClr val="tx1"/>
              </a:solidFill>
            </a:endParaRPr>
          </a:p>
        </p:txBody>
      </p:sp>
      <p:sp>
        <p:nvSpPr>
          <p:cNvPr id="18" name="Serbest Form 17"/>
          <p:cNvSpPr/>
          <p:nvPr/>
        </p:nvSpPr>
        <p:spPr>
          <a:xfrm>
            <a:off x="787024" y="4077072"/>
            <a:ext cx="1634631" cy="620314"/>
          </a:xfrm>
          <a:custGeom>
            <a:avLst/>
            <a:gdLst>
              <a:gd name="connsiteX0" fmla="*/ 0 w 982783"/>
              <a:gd name="connsiteY0" fmla="*/ 62031 h 620314"/>
              <a:gd name="connsiteX1" fmla="*/ 62031 w 982783"/>
              <a:gd name="connsiteY1" fmla="*/ 0 h 620314"/>
              <a:gd name="connsiteX2" fmla="*/ 920752 w 982783"/>
              <a:gd name="connsiteY2" fmla="*/ 0 h 620314"/>
              <a:gd name="connsiteX3" fmla="*/ 982783 w 982783"/>
              <a:gd name="connsiteY3" fmla="*/ 62031 h 620314"/>
              <a:gd name="connsiteX4" fmla="*/ 982783 w 982783"/>
              <a:gd name="connsiteY4" fmla="*/ 558283 h 620314"/>
              <a:gd name="connsiteX5" fmla="*/ 920752 w 982783"/>
              <a:gd name="connsiteY5" fmla="*/ 620314 h 620314"/>
              <a:gd name="connsiteX6" fmla="*/ 62031 w 982783"/>
              <a:gd name="connsiteY6" fmla="*/ 620314 h 620314"/>
              <a:gd name="connsiteX7" fmla="*/ 0 w 982783"/>
              <a:gd name="connsiteY7" fmla="*/ 558283 h 620314"/>
              <a:gd name="connsiteX8" fmla="*/ 0 w 982783"/>
              <a:gd name="connsiteY8" fmla="*/ 62031 h 620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2783" h="620314">
                <a:moveTo>
                  <a:pt x="0" y="62031"/>
                </a:moveTo>
                <a:cubicBezTo>
                  <a:pt x="0" y="27772"/>
                  <a:pt x="27772" y="0"/>
                  <a:pt x="62031" y="0"/>
                </a:cubicBezTo>
                <a:lnTo>
                  <a:pt x="920752" y="0"/>
                </a:lnTo>
                <a:cubicBezTo>
                  <a:pt x="955011" y="0"/>
                  <a:pt x="982783" y="27772"/>
                  <a:pt x="982783" y="62031"/>
                </a:cubicBezTo>
                <a:lnTo>
                  <a:pt x="982783" y="558283"/>
                </a:lnTo>
                <a:cubicBezTo>
                  <a:pt x="982783" y="592542"/>
                  <a:pt x="955011" y="620314"/>
                  <a:pt x="920752" y="620314"/>
                </a:cubicBezTo>
                <a:lnTo>
                  <a:pt x="62031" y="620314"/>
                </a:lnTo>
                <a:cubicBezTo>
                  <a:pt x="27772" y="620314"/>
                  <a:pt x="0" y="592542"/>
                  <a:pt x="0" y="558283"/>
                </a:cubicBezTo>
                <a:lnTo>
                  <a:pt x="0" y="62031"/>
                </a:lnTo>
                <a:close/>
              </a:path>
            </a:pathLst>
          </a:custGeom>
          <a:solidFill>
            <a:srgbClr val="FFFFCC"/>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83" tIns="23883" rIns="23883" bIns="23883" numCol="1" spcCol="1270" anchor="ctr" anchorCtr="0">
            <a:noAutofit/>
          </a:bodyPr>
          <a:lstStyle/>
          <a:p>
            <a:pPr lvl="0" algn="ctr" defTabSz="400050" rtl="0">
              <a:lnSpc>
                <a:spcPct val="90000"/>
              </a:lnSpc>
              <a:spcBef>
                <a:spcPct val="0"/>
              </a:spcBef>
              <a:spcAft>
                <a:spcPct val="35000"/>
              </a:spcAft>
            </a:pPr>
            <a:r>
              <a:rPr lang="tr-TR" sz="1400" b="1" kern="1200" dirty="0" smtClean="0">
                <a:solidFill>
                  <a:schemeClr val="tx1"/>
                </a:solidFill>
              </a:rPr>
              <a:t>Gelir/kurumlar (stopaj) vergisini </a:t>
            </a:r>
            <a:endParaRPr lang="tr-TR" sz="1400" kern="1200" dirty="0">
              <a:solidFill>
                <a:schemeClr val="tx1"/>
              </a:solidFill>
            </a:endParaRPr>
          </a:p>
        </p:txBody>
      </p:sp>
      <p:sp>
        <p:nvSpPr>
          <p:cNvPr id="20" name="Serbest Form 19"/>
          <p:cNvSpPr/>
          <p:nvPr/>
        </p:nvSpPr>
        <p:spPr>
          <a:xfrm>
            <a:off x="777131" y="4797152"/>
            <a:ext cx="1634630" cy="620314"/>
          </a:xfrm>
          <a:custGeom>
            <a:avLst/>
            <a:gdLst>
              <a:gd name="connsiteX0" fmla="*/ 0 w 982783"/>
              <a:gd name="connsiteY0" fmla="*/ 62031 h 620314"/>
              <a:gd name="connsiteX1" fmla="*/ 62031 w 982783"/>
              <a:gd name="connsiteY1" fmla="*/ 0 h 620314"/>
              <a:gd name="connsiteX2" fmla="*/ 920752 w 982783"/>
              <a:gd name="connsiteY2" fmla="*/ 0 h 620314"/>
              <a:gd name="connsiteX3" fmla="*/ 982783 w 982783"/>
              <a:gd name="connsiteY3" fmla="*/ 62031 h 620314"/>
              <a:gd name="connsiteX4" fmla="*/ 982783 w 982783"/>
              <a:gd name="connsiteY4" fmla="*/ 558283 h 620314"/>
              <a:gd name="connsiteX5" fmla="*/ 920752 w 982783"/>
              <a:gd name="connsiteY5" fmla="*/ 620314 h 620314"/>
              <a:gd name="connsiteX6" fmla="*/ 62031 w 982783"/>
              <a:gd name="connsiteY6" fmla="*/ 620314 h 620314"/>
              <a:gd name="connsiteX7" fmla="*/ 0 w 982783"/>
              <a:gd name="connsiteY7" fmla="*/ 558283 h 620314"/>
              <a:gd name="connsiteX8" fmla="*/ 0 w 982783"/>
              <a:gd name="connsiteY8" fmla="*/ 62031 h 620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2783" h="620314">
                <a:moveTo>
                  <a:pt x="0" y="62031"/>
                </a:moveTo>
                <a:cubicBezTo>
                  <a:pt x="0" y="27772"/>
                  <a:pt x="27772" y="0"/>
                  <a:pt x="62031" y="0"/>
                </a:cubicBezTo>
                <a:lnTo>
                  <a:pt x="920752" y="0"/>
                </a:lnTo>
                <a:cubicBezTo>
                  <a:pt x="955011" y="0"/>
                  <a:pt x="982783" y="27772"/>
                  <a:pt x="982783" y="62031"/>
                </a:cubicBezTo>
                <a:lnTo>
                  <a:pt x="982783" y="558283"/>
                </a:lnTo>
                <a:cubicBezTo>
                  <a:pt x="982783" y="592542"/>
                  <a:pt x="955011" y="620314"/>
                  <a:pt x="920752" y="620314"/>
                </a:cubicBezTo>
                <a:lnTo>
                  <a:pt x="62031" y="620314"/>
                </a:lnTo>
                <a:cubicBezTo>
                  <a:pt x="27772" y="620314"/>
                  <a:pt x="0" y="592542"/>
                  <a:pt x="0" y="558283"/>
                </a:cubicBezTo>
                <a:lnTo>
                  <a:pt x="0" y="62031"/>
                </a:lnTo>
                <a:close/>
              </a:path>
            </a:pathLst>
          </a:custGeom>
          <a:solidFill>
            <a:srgbClr val="FFFFCC"/>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83" tIns="23883" rIns="23883" bIns="23883" numCol="1" spcCol="1270" anchor="ctr" anchorCtr="0">
            <a:noAutofit/>
          </a:bodyPr>
          <a:lstStyle/>
          <a:p>
            <a:pPr lvl="0" algn="ctr" defTabSz="400050" rtl="0">
              <a:lnSpc>
                <a:spcPct val="90000"/>
              </a:lnSpc>
              <a:spcBef>
                <a:spcPct val="0"/>
              </a:spcBef>
              <a:spcAft>
                <a:spcPct val="35000"/>
              </a:spcAft>
            </a:pPr>
            <a:r>
              <a:rPr lang="tr-TR" sz="1400" b="1" kern="1200" dirty="0" smtClean="0">
                <a:solidFill>
                  <a:schemeClr val="tx1"/>
                </a:solidFill>
              </a:rPr>
              <a:t>Katma değer vergisini</a:t>
            </a:r>
            <a:endParaRPr lang="tr-TR" sz="1400" kern="1200" dirty="0">
              <a:solidFill>
                <a:schemeClr val="tx1"/>
              </a:solidFill>
            </a:endParaRPr>
          </a:p>
        </p:txBody>
      </p:sp>
      <p:sp>
        <p:nvSpPr>
          <p:cNvPr id="22" name="Serbest Form 21"/>
          <p:cNvSpPr/>
          <p:nvPr/>
        </p:nvSpPr>
        <p:spPr>
          <a:xfrm>
            <a:off x="777130" y="5517232"/>
            <a:ext cx="1634631" cy="620314"/>
          </a:xfrm>
          <a:custGeom>
            <a:avLst/>
            <a:gdLst>
              <a:gd name="connsiteX0" fmla="*/ 0 w 982783"/>
              <a:gd name="connsiteY0" fmla="*/ 62031 h 620314"/>
              <a:gd name="connsiteX1" fmla="*/ 62031 w 982783"/>
              <a:gd name="connsiteY1" fmla="*/ 0 h 620314"/>
              <a:gd name="connsiteX2" fmla="*/ 920752 w 982783"/>
              <a:gd name="connsiteY2" fmla="*/ 0 h 620314"/>
              <a:gd name="connsiteX3" fmla="*/ 982783 w 982783"/>
              <a:gd name="connsiteY3" fmla="*/ 62031 h 620314"/>
              <a:gd name="connsiteX4" fmla="*/ 982783 w 982783"/>
              <a:gd name="connsiteY4" fmla="*/ 558283 h 620314"/>
              <a:gd name="connsiteX5" fmla="*/ 920752 w 982783"/>
              <a:gd name="connsiteY5" fmla="*/ 620314 h 620314"/>
              <a:gd name="connsiteX6" fmla="*/ 62031 w 982783"/>
              <a:gd name="connsiteY6" fmla="*/ 620314 h 620314"/>
              <a:gd name="connsiteX7" fmla="*/ 0 w 982783"/>
              <a:gd name="connsiteY7" fmla="*/ 558283 h 620314"/>
              <a:gd name="connsiteX8" fmla="*/ 0 w 982783"/>
              <a:gd name="connsiteY8" fmla="*/ 62031 h 620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2783" h="620314">
                <a:moveTo>
                  <a:pt x="0" y="62031"/>
                </a:moveTo>
                <a:cubicBezTo>
                  <a:pt x="0" y="27772"/>
                  <a:pt x="27772" y="0"/>
                  <a:pt x="62031" y="0"/>
                </a:cubicBezTo>
                <a:lnTo>
                  <a:pt x="920752" y="0"/>
                </a:lnTo>
                <a:cubicBezTo>
                  <a:pt x="955011" y="0"/>
                  <a:pt x="982783" y="27772"/>
                  <a:pt x="982783" y="62031"/>
                </a:cubicBezTo>
                <a:lnTo>
                  <a:pt x="982783" y="558283"/>
                </a:lnTo>
                <a:cubicBezTo>
                  <a:pt x="982783" y="592542"/>
                  <a:pt x="955011" y="620314"/>
                  <a:pt x="920752" y="620314"/>
                </a:cubicBezTo>
                <a:lnTo>
                  <a:pt x="62031" y="620314"/>
                </a:lnTo>
                <a:cubicBezTo>
                  <a:pt x="27772" y="620314"/>
                  <a:pt x="0" y="592542"/>
                  <a:pt x="0" y="558283"/>
                </a:cubicBezTo>
                <a:lnTo>
                  <a:pt x="0" y="62031"/>
                </a:lnTo>
                <a:close/>
              </a:path>
            </a:pathLst>
          </a:custGeom>
          <a:solidFill>
            <a:srgbClr val="FFFFCC"/>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3883" tIns="23883" rIns="23883" bIns="23883" numCol="1" spcCol="1270" anchor="ctr" anchorCtr="0">
            <a:noAutofit/>
          </a:bodyPr>
          <a:lstStyle/>
          <a:p>
            <a:pPr lvl="0" algn="ctr" defTabSz="400050" rtl="0">
              <a:lnSpc>
                <a:spcPct val="90000"/>
              </a:lnSpc>
              <a:spcBef>
                <a:spcPct val="0"/>
              </a:spcBef>
              <a:spcAft>
                <a:spcPct val="35000"/>
              </a:spcAft>
            </a:pPr>
            <a:r>
              <a:rPr lang="tr-TR" sz="1400" b="1" kern="1200" dirty="0" smtClean="0">
                <a:solidFill>
                  <a:schemeClr val="tx1"/>
                </a:solidFill>
              </a:rPr>
              <a:t>Özel tüketim vergisini </a:t>
            </a:r>
            <a:endParaRPr lang="tr-TR" sz="1400" kern="1200" dirty="0">
              <a:solidFill>
                <a:schemeClr val="tx1"/>
              </a:solidFill>
            </a:endParaRPr>
          </a:p>
        </p:txBody>
      </p:sp>
      <p:pic>
        <p:nvPicPr>
          <p:cNvPr id="5"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252871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99592" y="457200"/>
            <a:ext cx="7416824" cy="667544"/>
          </a:xfrm>
        </p:spPr>
        <p:txBody>
          <a:bodyPr/>
          <a:lstStyle/>
          <a:p>
            <a:pPr indent="449580" algn="ctr">
              <a:spcAft>
                <a:spcPts val="0"/>
              </a:spcAft>
            </a:pPr>
            <a:r>
              <a:rPr lang="tr-TR" sz="2400" b="1" dirty="0">
                <a:solidFill>
                  <a:schemeClr val="bg1"/>
                </a:solidFill>
                <a:latin typeface="Arial Black" pitchFamily="34" charset="0"/>
              </a:rPr>
              <a:t>DİĞER HÜKÜMLER (I)</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23</a:t>
            </a:fld>
            <a:endParaRPr lang="tr-TR">
              <a:solidFill>
                <a:srgbClr val="000000"/>
              </a:solidFill>
            </a:endParaRPr>
          </a:p>
        </p:txBody>
      </p:sp>
      <p:graphicFrame>
        <p:nvGraphicFramePr>
          <p:cNvPr id="3" name="Diyagram 2"/>
          <p:cNvGraphicFramePr/>
          <p:nvPr>
            <p:extLst>
              <p:ext uri="{D42A27DB-BD31-4B8C-83A1-F6EECF244321}">
                <p14:modId xmlns:p14="http://schemas.microsoft.com/office/powerpoint/2010/main" xmlns="" val="2127970430"/>
              </p:ext>
            </p:extLst>
          </p:nvPr>
        </p:nvGraphicFramePr>
        <p:xfrm>
          <a:off x="442913" y="1201647"/>
          <a:ext cx="8136904" cy="5047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252871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a:xfrm>
            <a:off x="899592" y="457200"/>
            <a:ext cx="7416824" cy="667544"/>
          </a:xfrm>
        </p:spPr>
        <p:txBody>
          <a:bodyPr/>
          <a:lstStyle/>
          <a:p>
            <a:pPr indent="449580" algn="ctr">
              <a:spcAft>
                <a:spcPts val="0"/>
              </a:spcAft>
            </a:pPr>
            <a:r>
              <a:rPr lang="tr-TR" sz="2400" b="1" dirty="0">
                <a:solidFill>
                  <a:schemeClr val="bg1"/>
                </a:solidFill>
                <a:latin typeface="Arial Black" pitchFamily="34" charset="0"/>
              </a:rPr>
              <a:t>DİĞER HÜKÜMLER (II)</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24</a:t>
            </a:fld>
            <a:endParaRPr lang="tr-TR">
              <a:solidFill>
                <a:srgbClr val="000000"/>
              </a:solidFill>
            </a:endParaRPr>
          </a:p>
        </p:txBody>
      </p:sp>
      <p:graphicFrame>
        <p:nvGraphicFramePr>
          <p:cNvPr id="3" name="Diyagram 2"/>
          <p:cNvGraphicFramePr/>
          <p:nvPr>
            <p:extLst>
              <p:ext uri="{D42A27DB-BD31-4B8C-83A1-F6EECF244321}">
                <p14:modId xmlns:p14="http://schemas.microsoft.com/office/powerpoint/2010/main" xmlns="" val="1217334041"/>
              </p:ext>
            </p:extLst>
          </p:nvPr>
        </p:nvGraphicFramePr>
        <p:xfrm>
          <a:off x="650230" y="1196975"/>
          <a:ext cx="8136904" cy="5293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088787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a:xfrm>
            <a:off x="899592" y="457200"/>
            <a:ext cx="7416824" cy="667544"/>
          </a:xfrm>
        </p:spPr>
        <p:txBody>
          <a:bodyPr/>
          <a:lstStyle/>
          <a:p>
            <a:pPr indent="449580" algn="ctr">
              <a:spcAft>
                <a:spcPts val="0"/>
              </a:spcAft>
            </a:pPr>
            <a:r>
              <a:rPr lang="tr-TR" sz="2400" b="1" dirty="0">
                <a:solidFill>
                  <a:schemeClr val="bg1"/>
                </a:solidFill>
                <a:latin typeface="Arial Black" pitchFamily="34" charset="0"/>
              </a:rPr>
              <a:t>DİĞER HÜKÜMLER (III)</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25</a:t>
            </a:fld>
            <a:endParaRPr lang="tr-TR">
              <a:solidFill>
                <a:srgbClr val="000000"/>
              </a:solidFill>
            </a:endParaRPr>
          </a:p>
        </p:txBody>
      </p:sp>
      <p:graphicFrame>
        <p:nvGraphicFramePr>
          <p:cNvPr id="2" name="Diyagram 1"/>
          <p:cNvGraphicFramePr/>
          <p:nvPr>
            <p:extLst>
              <p:ext uri="{D42A27DB-BD31-4B8C-83A1-F6EECF244321}">
                <p14:modId xmlns:p14="http://schemas.microsoft.com/office/powerpoint/2010/main" xmlns="" val="1471219708"/>
              </p:ext>
            </p:extLst>
          </p:nvPr>
        </p:nvGraphicFramePr>
        <p:xfrm>
          <a:off x="501899" y="1556792"/>
          <a:ext cx="8136904" cy="3647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088787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080120"/>
          </a:xfrm>
        </p:spPr>
        <p:txBody>
          <a:bodyPr/>
          <a:lstStyle/>
          <a:p>
            <a:pPr algn="ctr">
              <a:spcAft>
                <a:spcPts val="0"/>
              </a:spcAft>
            </a:pPr>
            <a:r>
              <a:rPr lang="tr-TR" sz="2400" b="1" dirty="0">
                <a:solidFill>
                  <a:schemeClr val="bg1"/>
                </a:solidFill>
                <a:latin typeface="Arial Black" pitchFamily="34" charset="0"/>
              </a:rPr>
              <a:t>ARAÇLARIN MUAYENE ÜCRETLERİNE           İLİŞKİN </a:t>
            </a:r>
            <a:r>
              <a:rPr lang="tr-TR" sz="2400" b="1" dirty="0" smtClean="0">
                <a:solidFill>
                  <a:schemeClr val="bg1"/>
                </a:solidFill>
                <a:latin typeface="Arial Black" pitchFamily="34" charset="0"/>
              </a:rPr>
              <a:t>79. MADDE HÜKMÜ</a:t>
            </a:r>
            <a:endParaRPr lang="tr-TR" sz="2400" b="1" dirty="0">
              <a:solidFill>
                <a:schemeClr val="bg1"/>
              </a:solidFill>
              <a:latin typeface="Arial Black" pitchFamily="34" charset="0"/>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26</a:t>
            </a:fld>
            <a:endParaRPr lang="tr-TR">
              <a:solidFill>
                <a:srgbClr val="000000"/>
              </a:solidFill>
            </a:endParaRPr>
          </a:p>
        </p:txBody>
      </p:sp>
      <p:grpSp>
        <p:nvGrpSpPr>
          <p:cNvPr id="5" name="Grup 4"/>
          <p:cNvGrpSpPr/>
          <p:nvPr/>
        </p:nvGrpSpPr>
        <p:grpSpPr>
          <a:xfrm>
            <a:off x="536501" y="1844824"/>
            <a:ext cx="8346769" cy="4248472"/>
            <a:chOff x="562975" y="1844824"/>
            <a:chExt cx="8346769" cy="4248472"/>
          </a:xfrm>
        </p:grpSpPr>
        <p:sp>
          <p:nvSpPr>
            <p:cNvPr id="8" name="Serbest Form 7"/>
            <p:cNvSpPr/>
            <p:nvPr/>
          </p:nvSpPr>
          <p:spPr>
            <a:xfrm>
              <a:off x="3692154" y="2377618"/>
              <a:ext cx="2605548" cy="3312368"/>
            </a:xfrm>
            <a:custGeom>
              <a:avLst/>
              <a:gdLst>
                <a:gd name="connsiteX0" fmla="*/ 297203 w 1783182"/>
                <a:gd name="connsiteY0" fmla="*/ 0 h 2040526"/>
                <a:gd name="connsiteX1" fmla="*/ 1485979 w 1783182"/>
                <a:gd name="connsiteY1" fmla="*/ 0 h 2040526"/>
                <a:gd name="connsiteX2" fmla="*/ 1783182 w 1783182"/>
                <a:gd name="connsiteY2" fmla="*/ 297203 h 2040526"/>
                <a:gd name="connsiteX3" fmla="*/ 1783182 w 1783182"/>
                <a:gd name="connsiteY3" fmla="*/ 2040526 h 2040526"/>
                <a:gd name="connsiteX4" fmla="*/ 1783182 w 1783182"/>
                <a:gd name="connsiteY4" fmla="*/ 2040526 h 2040526"/>
                <a:gd name="connsiteX5" fmla="*/ 0 w 1783182"/>
                <a:gd name="connsiteY5" fmla="*/ 2040526 h 2040526"/>
                <a:gd name="connsiteX6" fmla="*/ 0 w 1783182"/>
                <a:gd name="connsiteY6" fmla="*/ 2040526 h 2040526"/>
                <a:gd name="connsiteX7" fmla="*/ 0 w 1783182"/>
                <a:gd name="connsiteY7" fmla="*/ 297203 h 2040526"/>
                <a:gd name="connsiteX8" fmla="*/ 297203 w 1783182"/>
                <a:gd name="connsiteY8" fmla="*/ 0 h 2040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83182" h="2040526">
                  <a:moveTo>
                    <a:pt x="1783182" y="340095"/>
                  </a:moveTo>
                  <a:lnTo>
                    <a:pt x="1783182" y="1700431"/>
                  </a:lnTo>
                  <a:cubicBezTo>
                    <a:pt x="1783182" y="1888260"/>
                    <a:pt x="1666901" y="2040525"/>
                    <a:pt x="1523461" y="2040525"/>
                  </a:cubicBezTo>
                  <a:lnTo>
                    <a:pt x="0" y="2040525"/>
                  </a:lnTo>
                  <a:lnTo>
                    <a:pt x="0" y="2040525"/>
                  </a:lnTo>
                  <a:lnTo>
                    <a:pt x="0" y="1"/>
                  </a:lnTo>
                  <a:lnTo>
                    <a:pt x="0" y="1"/>
                  </a:lnTo>
                  <a:lnTo>
                    <a:pt x="1523461" y="1"/>
                  </a:lnTo>
                  <a:cubicBezTo>
                    <a:pt x="1666901" y="1"/>
                    <a:pt x="1783182" y="152266"/>
                    <a:pt x="1783182" y="340095"/>
                  </a:cubicBezTo>
                  <a:close/>
                </a:path>
              </a:pathLst>
            </a:custGeom>
            <a:solidFill>
              <a:srgbClr val="FFF3FD"/>
            </a:solidFill>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34290" tIns="104193" rIns="121338" bIns="104193" numCol="1" spcCol="1270" anchor="ctr" anchorCtr="0">
              <a:noAutofit/>
            </a:bodyPr>
            <a:lstStyle/>
            <a:p>
              <a:pPr marL="57150" lvl="1" indent="-57150" algn="l" defTabSz="400050" rtl="0">
                <a:lnSpc>
                  <a:spcPct val="90000"/>
                </a:lnSpc>
                <a:spcBef>
                  <a:spcPct val="0"/>
                </a:spcBef>
                <a:spcAft>
                  <a:spcPct val="15000"/>
                </a:spcAft>
                <a:buChar char="••"/>
              </a:pPr>
              <a:r>
                <a:rPr lang="tr-TR" sz="1600" b="1" kern="1200" dirty="0" smtClean="0"/>
                <a:t>muayene süresi geçirilen </a:t>
              </a:r>
              <a:r>
                <a:rPr lang="tr-TR" sz="1600" b="1" kern="1200" dirty="0" smtClean="0">
                  <a:solidFill>
                    <a:schemeClr val="tx1"/>
                  </a:solidFill>
                </a:rPr>
                <a:t>her ay ve kesri için tahsili gereken %5 fazla yerine; </a:t>
              </a:r>
            </a:p>
            <a:p>
              <a:pPr marL="57150" lvl="1" indent="-57150" algn="l" defTabSz="400050" rtl="0">
                <a:lnSpc>
                  <a:spcPct val="90000"/>
                </a:lnSpc>
                <a:spcBef>
                  <a:spcPct val="0"/>
                </a:spcBef>
                <a:spcAft>
                  <a:spcPct val="15000"/>
                </a:spcAft>
                <a:buChar char="••"/>
              </a:pPr>
              <a:endParaRPr lang="tr-TR" sz="1600" b="1" kern="1200" dirty="0" smtClean="0">
                <a:solidFill>
                  <a:schemeClr val="tx1"/>
                </a:solidFill>
              </a:endParaRPr>
            </a:p>
            <a:p>
              <a:pPr marL="57150" lvl="1" indent="-57150" algn="l" defTabSz="400050" rtl="0">
                <a:lnSpc>
                  <a:spcPct val="90000"/>
                </a:lnSpc>
                <a:spcBef>
                  <a:spcPct val="0"/>
                </a:spcBef>
                <a:spcAft>
                  <a:spcPct val="15000"/>
                </a:spcAft>
                <a:buChar char="••"/>
              </a:pPr>
              <a:r>
                <a:rPr lang="tr-TR" sz="1600" b="1" kern="1200" dirty="0" smtClean="0"/>
                <a:t>Kanunun yayımlandığı tarihe kadar </a:t>
              </a:r>
              <a:r>
                <a:rPr lang="tr-TR" sz="1600" b="1" kern="1200" dirty="0" smtClean="0">
                  <a:solidFill>
                    <a:schemeClr val="tx1"/>
                  </a:solidFill>
                </a:rPr>
                <a:t>Yİ-ÜFE aylık değişim oranları, </a:t>
              </a:r>
            </a:p>
            <a:p>
              <a:pPr marL="57150" lvl="1" indent="-57150" algn="l" defTabSz="400050" rtl="0">
                <a:lnSpc>
                  <a:spcPct val="90000"/>
                </a:lnSpc>
                <a:spcBef>
                  <a:spcPct val="0"/>
                </a:spcBef>
                <a:spcAft>
                  <a:spcPct val="15000"/>
                </a:spcAft>
                <a:buChar char="••"/>
              </a:pPr>
              <a:endParaRPr lang="tr-TR" sz="1600" b="1" kern="1200" dirty="0" smtClean="0">
                <a:solidFill>
                  <a:schemeClr val="tx1"/>
                </a:solidFill>
              </a:endParaRPr>
            </a:p>
            <a:p>
              <a:pPr marL="57150" lvl="1" indent="-57150" algn="l" defTabSz="400050" rtl="0">
                <a:lnSpc>
                  <a:spcPct val="90000"/>
                </a:lnSpc>
                <a:spcBef>
                  <a:spcPct val="0"/>
                </a:spcBef>
                <a:spcAft>
                  <a:spcPct val="15000"/>
                </a:spcAft>
                <a:buChar char="••"/>
              </a:pPr>
              <a:r>
                <a:rPr lang="tr-TR" sz="1600" b="1" kern="1200" dirty="0" smtClean="0"/>
                <a:t>Kanunun yayımlandığı tarihten araç muayenelerinin yapıldığı tarihe kadar </a:t>
              </a:r>
              <a:r>
                <a:rPr lang="tr-TR" sz="1600" b="1" kern="1200" dirty="0" smtClean="0">
                  <a:solidFill>
                    <a:schemeClr val="tx1"/>
                  </a:solidFill>
                </a:rPr>
                <a:t>her ay ve kesri için aylık %1</a:t>
              </a:r>
              <a:r>
                <a:rPr lang="tr-TR" sz="1600" b="1" kern="1200" dirty="0" smtClean="0">
                  <a:solidFill>
                    <a:srgbClr val="FF0000"/>
                  </a:solidFill>
                </a:rPr>
                <a:t> </a:t>
              </a:r>
              <a:r>
                <a:rPr lang="tr-TR" sz="1600" b="1" kern="1200" dirty="0" smtClean="0"/>
                <a:t>oranı </a:t>
              </a:r>
              <a:endParaRPr lang="tr-TR" sz="1600" kern="1200" dirty="0"/>
            </a:p>
          </p:txBody>
        </p:sp>
        <p:sp>
          <p:nvSpPr>
            <p:cNvPr id="9" name="Serbest Form 8"/>
            <p:cNvSpPr/>
            <p:nvPr/>
          </p:nvSpPr>
          <p:spPr>
            <a:xfrm>
              <a:off x="562975" y="1844824"/>
              <a:ext cx="3129179" cy="4248472"/>
            </a:xfrm>
            <a:custGeom>
              <a:avLst/>
              <a:gdLst>
                <a:gd name="connsiteX0" fmla="*/ 0 w 3129179"/>
                <a:gd name="connsiteY0" fmla="*/ 371504 h 2228978"/>
                <a:gd name="connsiteX1" fmla="*/ 371504 w 3129179"/>
                <a:gd name="connsiteY1" fmla="*/ 0 h 2228978"/>
                <a:gd name="connsiteX2" fmla="*/ 2757675 w 3129179"/>
                <a:gd name="connsiteY2" fmla="*/ 0 h 2228978"/>
                <a:gd name="connsiteX3" fmla="*/ 3129179 w 3129179"/>
                <a:gd name="connsiteY3" fmla="*/ 371504 h 2228978"/>
                <a:gd name="connsiteX4" fmla="*/ 3129179 w 3129179"/>
                <a:gd name="connsiteY4" fmla="*/ 1857474 h 2228978"/>
                <a:gd name="connsiteX5" fmla="*/ 2757675 w 3129179"/>
                <a:gd name="connsiteY5" fmla="*/ 2228978 h 2228978"/>
                <a:gd name="connsiteX6" fmla="*/ 371504 w 3129179"/>
                <a:gd name="connsiteY6" fmla="*/ 2228978 h 2228978"/>
                <a:gd name="connsiteX7" fmla="*/ 0 w 3129179"/>
                <a:gd name="connsiteY7" fmla="*/ 1857474 h 2228978"/>
                <a:gd name="connsiteX8" fmla="*/ 0 w 3129179"/>
                <a:gd name="connsiteY8" fmla="*/ 371504 h 222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9179" h="2228978">
                  <a:moveTo>
                    <a:pt x="0" y="371504"/>
                  </a:moveTo>
                  <a:cubicBezTo>
                    <a:pt x="0" y="166328"/>
                    <a:pt x="166328" y="0"/>
                    <a:pt x="371504" y="0"/>
                  </a:cubicBezTo>
                  <a:lnTo>
                    <a:pt x="2757675" y="0"/>
                  </a:lnTo>
                  <a:cubicBezTo>
                    <a:pt x="2962851" y="0"/>
                    <a:pt x="3129179" y="166328"/>
                    <a:pt x="3129179" y="371504"/>
                  </a:cubicBezTo>
                  <a:lnTo>
                    <a:pt x="3129179" y="1857474"/>
                  </a:lnTo>
                  <a:cubicBezTo>
                    <a:pt x="3129179" y="2062650"/>
                    <a:pt x="2962851" y="2228978"/>
                    <a:pt x="2757675" y="2228978"/>
                  </a:cubicBezTo>
                  <a:lnTo>
                    <a:pt x="371504" y="2228978"/>
                  </a:lnTo>
                  <a:cubicBezTo>
                    <a:pt x="166328" y="2228978"/>
                    <a:pt x="0" y="2062650"/>
                    <a:pt x="0" y="1857474"/>
                  </a:cubicBezTo>
                  <a:lnTo>
                    <a:pt x="0" y="371504"/>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4530" tIns="131670" rIns="154530" bIns="131670" numCol="1" spcCol="1270" anchor="ctr" anchorCtr="0">
              <a:noAutofit/>
            </a:bodyPr>
            <a:lstStyle/>
            <a:p>
              <a:pPr lvl="0" algn="ctr" defTabSz="533400" rtl="0">
                <a:lnSpc>
                  <a:spcPct val="90000"/>
                </a:lnSpc>
                <a:spcBef>
                  <a:spcPct val="0"/>
                </a:spcBef>
                <a:spcAft>
                  <a:spcPct val="35000"/>
                </a:spcAft>
              </a:pPr>
              <a:r>
                <a:rPr lang="tr-TR" sz="1800" b="1" kern="1200" dirty="0" smtClean="0">
                  <a:solidFill>
                    <a:schemeClr val="tx1"/>
                  </a:solidFill>
                </a:rPr>
                <a:t>6552 sayılı Kanunun 79 uncu maddesi ile, Kanunun yayımlandığı 11/9/2014 tarihi itibarıyla Karayolları Trafik Kanunu uyarınca araç muayenesi yaptırmaları gerektiği halde muayenelerini süresinde yaptırmamış olanların 31/12/2014 tarihine kadar araç muayenelerini yaptırmaları şartıyla, </a:t>
              </a:r>
              <a:endParaRPr lang="tr-TR" sz="1800" kern="1200" dirty="0">
                <a:solidFill>
                  <a:schemeClr val="tx1"/>
                </a:solidFill>
              </a:endParaRPr>
            </a:p>
          </p:txBody>
        </p:sp>
        <p:sp>
          <p:nvSpPr>
            <p:cNvPr id="10" name="Serbest Form 9"/>
            <p:cNvSpPr/>
            <p:nvPr/>
          </p:nvSpPr>
          <p:spPr>
            <a:xfrm>
              <a:off x="6470682" y="2774168"/>
              <a:ext cx="2439062" cy="2228978"/>
            </a:xfrm>
            <a:custGeom>
              <a:avLst/>
              <a:gdLst>
                <a:gd name="connsiteX0" fmla="*/ 0 w 2088586"/>
                <a:gd name="connsiteY0" fmla="*/ 348105 h 2228978"/>
                <a:gd name="connsiteX1" fmla="*/ 348105 w 2088586"/>
                <a:gd name="connsiteY1" fmla="*/ 0 h 2228978"/>
                <a:gd name="connsiteX2" fmla="*/ 1740481 w 2088586"/>
                <a:gd name="connsiteY2" fmla="*/ 0 h 2228978"/>
                <a:gd name="connsiteX3" fmla="*/ 2088586 w 2088586"/>
                <a:gd name="connsiteY3" fmla="*/ 348105 h 2228978"/>
                <a:gd name="connsiteX4" fmla="*/ 2088586 w 2088586"/>
                <a:gd name="connsiteY4" fmla="*/ 1880873 h 2228978"/>
                <a:gd name="connsiteX5" fmla="*/ 1740481 w 2088586"/>
                <a:gd name="connsiteY5" fmla="*/ 2228978 h 2228978"/>
                <a:gd name="connsiteX6" fmla="*/ 348105 w 2088586"/>
                <a:gd name="connsiteY6" fmla="*/ 2228978 h 2228978"/>
                <a:gd name="connsiteX7" fmla="*/ 0 w 2088586"/>
                <a:gd name="connsiteY7" fmla="*/ 1880873 h 2228978"/>
                <a:gd name="connsiteX8" fmla="*/ 0 w 2088586"/>
                <a:gd name="connsiteY8" fmla="*/ 348105 h 2228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88586" h="2228978">
                  <a:moveTo>
                    <a:pt x="0" y="348105"/>
                  </a:moveTo>
                  <a:cubicBezTo>
                    <a:pt x="0" y="155852"/>
                    <a:pt x="155852" y="0"/>
                    <a:pt x="348105" y="0"/>
                  </a:cubicBezTo>
                  <a:lnTo>
                    <a:pt x="1740481" y="0"/>
                  </a:lnTo>
                  <a:cubicBezTo>
                    <a:pt x="1932734" y="0"/>
                    <a:pt x="2088586" y="155852"/>
                    <a:pt x="2088586" y="348105"/>
                  </a:cubicBezTo>
                  <a:lnTo>
                    <a:pt x="2088586" y="1880873"/>
                  </a:lnTo>
                  <a:cubicBezTo>
                    <a:pt x="2088586" y="2073126"/>
                    <a:pt x="1932734" y="2228978"/>
                    <a:pt x="1740481" y="2228978"/>
                  </a:cubicBezTo>
                  <a:lnTo>
                    <a:pt x="348105" y="2228978"/>
                  </a:lnTo>
                  <a:cubicBezTo>
                    <a:pt x="155852" y="2228978"/>
                    <a:pt x="0" y="2073126"/>
                    <a:pt x="0" y="1880873"/>
                  </a:cubicBezTo>
                  <a:lnTo>
                    <a:pt x="0" y="348105"/>
                  </a:lnTo>
                  <a:close/>
                </a:path>
              </a:pathLst>
            </a:custGeom>
            <a:solidFill>
              <a:srgbClr val="FFF3F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66726" tIns="134341" rIns="166726" bIns="134341" numCol="1" spcCol="1270" anchor="ctr" anchorCtr="0">
              <a:noAutofit/>
            </a:bodyPr>
            <a:lstStyle/>
            <a:p>
              <a:pPr lvl="0" algn="ctr" defTabSz="755650" rtl="0">
                <a:lnSpc>
                  <a:spcPct val="90000"/>
                </a:lnSpc>
                <a:spcBef>
                  <a:spcPct val="0"/>
                </a:spcBef>
                <a:spcAft>
                  <a:spcPct val="35000"/>
                </a:spcAft>
              </a:pPr>
              <a:r>
                <a:rPr lang="tr-TR" sz="1800" b="1" kern="1200" dirty="0" smtClean="0">
                  <a:solidFill>
                    <a:schemeClr val="tx1"/>
                  </a:solidFill>
                </a:rPr>
                <a:t>esas alınarak hesaplanacak tutarın tahsili öngörülmektedir.</a:t>
              </a:r>
              <a:endParaRPr lang="tr-TR" sz="1800" kern="1200" dirty="0">
                <a:solidFill>
                  <a:schemeClr val="tx1"/>
                </a:solidFill>
              </a:endParaRPr>
            </a:p>
          </p:txBody>
        </p:sp>
      </p:grpSp>
      <p:pic>
        <p:nvPicPr>
          <p:cNvPr id="7"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 name="Sağ Ok 10"/>
          <p:cNvSpPr/>
          <p:nvPr/>
        </p:nvSpPr>
        <p:spPr>
          <a:xfrm>
            <a:off x="6271228" y="3791486"/>
            <a:ext cx="288032" cy="242316"/>
          </a:xfrm>
          <a:prstGeom prst="rightArrow">
            <a:avLst/>
          </a:prstGeom>
          <a:solidFill>
            <a:srgbClr val="FFEBF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3308878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08912" cy="936104"/>
          </a:xfrm>
        </p:spPr>
        <p:txBody>
          <a:bodyPr/>
          <a:lstStyle/>
          <a:p>
            <a:pPr algn="ctr">
              <a:spcAft>
                <a:spcPts val="0"/>
              </a:spcAft>
            </a:pPr>
            <a:r>
              <a:rPr lang="tr-TR" sz="2400" b="1" dirty="0">
                <a:solidFill>
                  <a:schemeClr val="bg1"/>
                </a:solidFill>
                <a:latin typeface="Arial Black" pitchFamily="34" charset="0"/>
              </a:rPr>
              <a:t>6552 SAYILI KANUNUN </a:t>
            </a:r>
            <a:br>
              <a:rPr lang="tr-TR" sz="2400" b="1" dirty="0">
                <a:solidFill>
                  <a:schemeClr val="bg1"/>
                </a:solidFill>
                <a:latin typeface="Arial Black" pitchFamily="34" charset="0"/>
              </a:rPr>
            </a:br>
            <a:r>
              <a:rPr lang="tr-TR" sz="2400" b="1" dirty="0">
                <a:solidFill>
                  <a:schemeClr val="bg1"/>
                </a:solidFill>
                <a:latin typeface="Arial Black" pitchFamily="34" charset="0"/>
              </a:rPr>
              <a:t>GEÇİCİ 2. MADDE HÜKMÜ</a:t>
            </a: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27</a:t>
            </a:fld>
            <a:endParaRPr lang="tr-TR">
              <a:solidFill>
                <a:srgbClr val="000000"/>
              </a:solidFill>
            </a:endParaRPr>
          </a:p>
        </p:txBody>
      </p:sp>
      <p:graphicFrame>
        <p:nvGraphicFramePr>
          <p:cNvPr id="3" name="Diyagram 2"/>
          <p:cNvGraphicFramePr/>
          <p:nvPr>
            <p:extLst>
              <p:ext uri="{D42A27DB-BD31-4B8C-83A1-F6EECF244321}">
                <p14:modId xmlns:p14="http://schemas.microsoft.com/office/powerpoint/2010/main" xmlns="" val="983275040"/>
              </p:ext>
            </p:extLst>
          </p:nvPr>
        </p:nvGraphicFramePr>
        <p:xfrm>
          <a:off x="467545" y="1268761"/>
          <a:ext cx="820891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863599" y="272997"/>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915240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a:xfrm>
            <a:off x="899592" y="404664"/>
            <a:ext cx="7416824" cy="936104"/>
          </a:xfrm>
        </p:spPr>
        <p:txBody>
          <a:bodyPr/>
          <a:lstStyle/>
          <a:p>
            <a:pPr algn="ctr"/>
            <a:r>
              <a:rPr lang="tr-TR" sz="2400" b="1" dirty="0">
                <a:solidFill>
                  <a:schemeClr val="bg1"/>
                </a:solidFill>
                <a:latin typeface="Arial Black" pitchFamily="34" charset="0"/>
              </a:rPr>
              <a:t>KASA MEVCUDU VE ORTAKLARDAN ALACAKLAR HESABINDA DÜZELTME </a:t>
            </a:r>
            <a:r>
              <a:rPr lang="tr-TR" sz="2400" b="1" dirty="0" smtClean="0">
                <a:solidFill>
                  <a:schemeClr val="bg1"/>
                </a:solidFill>
                <a:latin typeface="Arial Black" pitchFamily="34" charset="0"/>
              </a:rPr>
              <a:t>İMKANI (74. Madde)</a:t>
            </a:r>
            <a:endParaRPr lang="tr-TR" sz="2400" b="1" dirty="0">
              <a:solidFill>
                <a:schemeClr val="bg1"/>
              </a:solidFill>
              <a:latin typeface="Arial Black" pitchFamily="34" charset="0"/>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28</a:t>
            </a:fld>
            <a:endParaRPr lang="tr-TR">
              <a:solidFill>
                <a:srgbClr val="000000"/>
              </a:solidFill>
            </a:endParaRPr>
          </a:p>
        </p:txBody>
      </p:sp>
      <p:graphicFrame>
        <p:nvGraphicFramePr>
          <p:cNvPr id="3" name="Diyagram 2"/>
          <p:cNvGraphicFramePr/>
          <p:nvPr>
            <p:extLst>
              <p:ext uri="{D42A27DB-BD31-4B8C-83A1-F6EECF244321}">
                <p14:modId xmlns:p14="http://schemas.microsoft.com/office/powerpoint/2010/main" xmlns="" val="694920966"/>
              </p:ext>
            </p:extLst>
          </p:nvPr>
        </p:nvGraphicFramePr>
        <p:xfrm>
          <a:off x="650230" y="1196975"/>
          <a:ext cx="8136904" cy="5293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395383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a:xfrm>
            <a:off x="899592" y="457200"/>
            <a:ext cx="7416824" cy="667544"/>
          </a:xfrm>
        </p:spPr>
        <p:txBody>
          <a:bodyPr/>
          <a:lstStyle/>
          <a:p>
            <a:pPr indent="449580" algn="ctr"/>
            <a:r>
              <a:rPr lang="tr-TR" sz="2400" b="1" dirty="0">
                <a:solidFill>
                  <a:schemeClr val="bg1"/>
                </a:solidFill>
                <a:latin typeface="Arial Black" pitchFamily="34" charset="0"/>
              </a:rPr>
              <a:t>YARARLANMA KOŞULLARI</a:t>
            </a:r>
            <a:br>
              <a:rPr lang="tr-TR" sz="2400" b="1" dirty="0">
                <a:solidFill>
                  <a:schemeClr val="bg1"/>
                </a:solidFill>
                <a:latin typeface="Arial Black" pitchFamily="34" charset="0"/>
              </a:rPr>
            </a:br>
            <a:r>
              <a:rPr lang="tr-TR" sz="2400" b="1" dirty="0" smtClean="0">
                <a:solidFill>
                  <a:schemeClr val="bg1"/>
                </a:solidFill>
                <a:latin typeface="Arial Black" pitchFamily="34" charset="0"/>
              </a:rPr>
              <a:t>(74</a:t>
            </a:r>
            <a:r>
              <a:rPr lang="tr-TR" sz="2400" b="1" dirty="0">
                <a:solidFill>
                  <a:schemeClr val="bg1"/>
                </a:solidFill>
                <a:latin typeface="Arial Black" pitchFamily="34" charset="0"/>
              </a:rPr>
              <a:t>. </a:t>
            </a:r>
            <a:r>
              <a:rPr lang="tr-TR" sz="2400" b="1" dirty="0" smtClean="0">
                <a:solidFill>
                  <a:schemeClr val="bg1"/>
                </a:solidFill>
                <a:latin typeface="Arial Black" pitchFamily="34" charset="0"/>
              </a:rPr>
              <a:t>MADDE)</a:t>
            </a:r>
            <a:endParaRPr lang="tr-TR" sz="2400" b="1" dirty="0">
              <a:solidFill>
                <a:schemeClr val="bg1"/>
              </a:solidFill>
              <a:latin typeface="Arial Black" pitchFamily="34" charset="0"/>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29</a:t>
            </a:fld>
            <a:endParaRPr lang="tr-TR">
              <a:solidFill>
                <a:srgbClr val="000000"/>
              </a:solidFill>
            </a:endParaRPr>
          </a:p>
        </p:txBody>
      </p:sp>
      <p:graphicFrame>
        <p:nvGraphicFramePr>
          <p:cNvPr id="3" name="Diyagram 2"/>
          <p:cNvGraphicFramePr/>
          <p:nvPr>
            <p:extLst>
              <p:ext uri="{D42A27DB-BD31-4B8C-83A1-F6EECF244321}">
                <p14:modId xmlns:p14="http://schemas.microsoft.com/office/powerpoint/2010/main" xmlns="" val="829765646"/>
              </p:ext>
            </p:extLst>
          </p:nvPr>
        </p:nvGraphicFramePr>
        <p:xfrm>
          <a:off x="653256" y="1179463"/>
          <a:ext cx="8136904" cy="5293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39538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700808"/>
            <a:ext cx="8229600" cy="2808312"/>
          </a:xfrm>
        </p:spPr>
        <p:txBody>
          <a:bodyPr>
            <a:scene3d>
              <a:camera prst="orthographicFront"/>
              <a:lightRig rig="threePt" dir="t"/>
            </a:scene3d>
            <a:sp3d/>
          </a:bodyPr>
          <a:lstStyle/>
          <a:p>
            <a:pPr indent="318770" algn="ctr">
              <a:spcAft>
                <a:spcPts val="0"/>
              </a:spcAft>
            </a:pPr>
            <a:r>
              <a:rPr lang="tr-TR" sz="4000" b="1" kern="1200" dirty="0" smtClean="0">
                <a:solidFill>
                  <a:schemeClr val="bg1"/>
                </a:solidFill>
                <a:effectLst>
                  <a:outerShdw blurRad="38100" dist="38100" dir="2700000" algn="tl">
                    <a:srgbClr val="000000">
                      <a:alpha val="43137"/>
                    </a:srgbClr>
                  </a:outerShdw>
                  <a:reflection endPos="0" dist="50800" dir="5400000" sy="-100000" algn="bl" rotWithShape="0"/>
                </a:effectLst>
                <a:latin typeface="Arial Black" pitchFamily="34" charset="0"/>
              </a:rPr>
              <a:t>KAPSAMA GİREN </a:t>
            </a:r>
            <a:br>
              <a:rPr lang="tr-TR" sz="4000" b="1" kern="1200" dirty="0" smtClean="0">
                <a:solidFill>
                  <a:schemeClr val="bg1"/>
                </a:solidFill>
                <a:effectLst>
                  <a:outerShdw blurRad="38100" dist="38100" dir="2700000" algn="tl">
                    <a:srgbClr val="000000">
                      <a:alpha val="43137"/>
                    </a:srgbClr>
                  </a:outerShdw>
                  <a:reflection endPos="0" dist="50800" dir="5400000" sy="-100000" algn="bl" rotWithShape="0"/>
                </a:effectLst>
                <a:latin typeface="Arial Black" pitchFamily="34" charset="0"/>
              </a:rPr>
            </a:br>
            <a:r>
              <a:rPr lang="tr-TR" sz="4000" b="1" kern="1200" dirty="0" smtClean="0">
                <a:solidFill>
                  <a:schemeClr val="bg1"/>
                </a:solidFill>
                <a:effectLst>
                  <a:outerShdw blurRad="38100" dist="38100" dir="2700000" algn="tl">
                    <a:srgbClr val="000000">
                      <a:alpha val="43137"/>
                    </a:srgbClr>
                  </a:outerShdw>
                  <a:reflection endPos="0" dist="50800" dir="5400000" sy="-100000" algn="bl" rotWithShape="0"/>
                </a:effectLst>
                <a:latin typeface="Arial Black" pitchFamily="34" charset="0"/>
              </a:rPr>
              <a:t>ALACAKLARIN TÜRLERİ VE DÖNEMLERİ</a:t>
            </a:r>
            <a:endParaRPr lang="tr-TR" sz="4000" b="1" kern="1200" dirty="0">
              <a:solidFill>
                <a:schemeClr val="bg1"/>
              </a:solidFill>
              <a:effectLst>
                <a:outerShdw blurRad="38100" dist="38100" dir="2700000" algn="tl">
                  <a:srgbClr val="000000">
                    <a:alpha val="43137"/>
                  </a:srgbClr>
                </a:outerShdw>
                <a:reflection endPos="0" dist="50800" dir="5400000" sy="-100000" algn="bl" rotWithShape="0"/>
              </a:effectLst>
              <a:latin typeface="Arial Black" pitchFamily="34" charset="0"/>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3</a:t>
            </a:fld>
            <a:endParaRPr lang="tr-TR">
              <a:solidFill>
                <a:srgbClr val="000000"/>
              </a:solidFill>
            </a:endParaRPr>
          </a:p>
        </p:txBody>
      </p:sp>
      <p:pic>
        <p:nvPicPr>
          <p:cNvPr id="5" name="Picture 4" descr="m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76255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p:cNvSpPr>
            <a:spLocks noGrp="1"/>
          </p:cNvSpPr>
          <p:nvPr>
            <p:ph type="title"/>
          </p:nvPr>
        </p:nvSpPr>
        <p:spPr>
          <a:xfrm>
            <a:off x="863600" y="260871"/>
            <a:ext cx="7416824" cy="936104"/>
          </a:xfrm>
        </p:spPr>
        <p:txBody>
          <a:bodyPr/>
          <a:lstStyle/>
          <a:p>
            <a:pPr algn="ctr"/>
            <a:r>
              <a:rPr lang="tr-TR" sz="2400" b="1" dirty="0" smtClean="0">
                <a:solidFill>
                  <a:schemeClr val="bg1"/>
                </a:solidFill>
                <a:latin typeface="Arial Black" pitchFamily="34" charset="0"/>
              </a:rPr>
              <a:t>DİĞER HUSUSLAR (74. Madde)</a:t>
            </a:r>
            <a:endParaRPr lang="tr-TR" sz="2400" b="1" dirty="0">
              <a:solidFill>
                <a:schemeClr val="bg1"/>
              </a:solidFill>
              <a:latin typeface="Arial Black" pitchFamily="34" charset="0"/>
            </a:endParaRPr>
          </a:p>
        </p:txBody>
      </p:sp>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30</a:t>
            </a:fld>
            <a:endParaRPr lang="tr-TR">
              <a:solidFill>
                <a:srgbClr val="000000"/>
              </a:solidFill>
            </a:endParaRPr>
          </a:p>
        </p:txBody>
      </p:sp>
      <p:graphicFrame>
        <p:nvGraphicFramePr>
          <p:cNvPr id="3" name="Diyagram 2"/>
          <p:cNvGraphicFramePr/>
          <p:nvPr>
            <p:extLst>
              <p:ext uri="{D42A27DB-BD31-4B8C-83A1-F6EECF244321}">
                <p14:modId xmlns:p14="http://schemas.microsoft.com/office/powerpoint/2010/main" xmlns="" val="2364251671"/>
              </p:ext>
            </p:extLst>
          </p:nvPr>
        </p:nvGraphicFramePr>
        <p:xfrm>
          <a:off x="650230" y="1196975"/>
          <a:ext cx="8136904" cy="5293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42913" y="549275"/>
            <a:ext cx="420687" cy="647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4649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31</a:t>
            </a:fld>
            <a:endParaRPr lang="tr-TR">
              <a:solidFill>
                <a:srgbClr val="000000"/>
              </a:solidFill>
            </a:endParaRPr>
          </a:p>
        </p:txBody>
      </p:sp>
      <p:sp>
        <p:nvSpPr>
          <p:cNvPr id="5" name="Başlık 1"/>
          <p:cNvSpPr txBox="1">
            <a:spLocks/>
          </p:cNvSpPr>
          <p:nvPr/>
        </p:nvSpPr>
        <p:spPr bwMode="auto">
          <a:xfrm>
            <a:off x="470248" y="2420888"/>
            <a:ext cx="8229600" cy="2160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a:lstStyle>
          <a:p>
            <a:pPr algn="ctr"/>
            <a:r>
              <a:rPr lang="tr-TR" sz="6000" b="1" dirty="0" smtClean="0">
                <a:solidFill>
                  <a:srgbClr val="FFEBFC"/>
                </a:solidFill>
                <a:latin typeface="+mn-lt"/>
              </a:rPr>
              <a:t>TEŞEKKÜR</a:t>
            </a:r>
          </a:p>
          <a:p>
            <a:pPr algn="ctr"/>
            <a:r>
              <a:rPr lang="tr-TR" sz="6000" b="1" dirty="0" smtClean="0">
                <a:solidFill>
                  <a:srgbClr val="FFEBFC"/>
                </a:solidFill>
                <a:latin typeface="+mn-lt"/>
              </a:rPr>
              <a:t>EDERİZ</a:t>
            </a:r>
            <a:endParaRPr lang="tr-TR" sz="6000" b="1" dirty="0">
              <a:solidFill>
                <a:srgbClr val="FFEBFC"/>
              </a:solidFill>
              <a:latin typeface="+mn-lt"/>
              <a:ea typeface="Times New Roman"/>
            </a:endParaRPr>
          </a:p>
        </p:txBody>
      </p:sp>
    </p:spTree>
    <p:extLst>
      <p:ext uri="{BB962C8B-B14F-4D97-AF65-F5344CB8AC3E}">
        <p14:creationId xmlns:p14="http://schemas.microsoft.com/office/powerpoint/2010/main" xmlns="" val="182375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4</a:t>
            </a:fld>
            <a:endParaRPr lang="tr-TR" dirty="0">
              <a:solidFill>
                <a:srgbClr val="000000"/>
              </a:solidFill>
            </a:endParaRPr>
          </a:p>
        </p:txBody>
      </p:sp>
      <p:graphicFrame>
        <p:nvGraphicFramePr>
          <p:cNvPr id="2" name="Diyagram 1"/>
          <p:cNvGraphicFramePr/>
          <p:nvPr>
            <p:extLst>
              <p:ext uri="{D42A27DB-BD31-4B8C-83A1-F6EECF244321}">
                <p14:modId xmlns:p14="http://schemas.microsoft.com/office/powerpoint/2010/main" xmlns="" val="2637083589"/>
              </p:ext>
            </p:extLst>
          </p:nvPr>
        </p:nvGraphicFramePr>
        <p:xfrm>
          <a:off x="323528" y="1412776"/>
          <a:ext cx="8424936" cy="4478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ikdörtgen 2"/>
          <p:cNvSpPr/>
          <p:nvPr/>
        </p:nvSpPr>
        <p:spPr>
          <a:xfrm>
            <a:off x="1907704" y="620688"/>
            <a:ext cx="5108514" cy="584775"/>
          </a:xfrm>
          <a:prstGeom prst="rect">
            <a:avLst/>
          </a:prstGeom>
        </p:spPr>
        <p:txBody>
          <a:bodyPr wrap="none">
            <a:spAutoFit/>
          </a:bodyPr>
          <a:lstStyle/>
          <a:p>
            <a:pPr marL="457200">
              <a:spcAft>
                <a:spcPts val="0"/>
              </a:spcAft>
            </a:pPr>
            <a:r>
              <a:rPr lang="tr-TR" sz="3200" b="1" dirty="0">
                <a:solidFill>
                  <a:schemeClr val="bg1"/>
                </a:solidFill>
                <a:latin typeface="Arial Black" pitchFamily="34" charset="0"/>
                <a:ea typeface="+mj-ea"/>
                <a:cs typeface="+mj-cs"/>
              </a:rPr>
              <a:t>MALİYE BAKANLIĞI</a:t>
            </a:r>
          </a:p>
        </p:txBody>
      </p:sp>
      <p:pic>
        <p:nvPicPr>
          <p:cNvPr id="8"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95288" y="549275"/>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1973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5</a:t>
            </a:fld>
            <a:endParaRPr lang="tr-TR">
              <a:solidFill>
                <a:srgbClr val="000000"/>
              </a:solidFill>
            </a:endParaRPr>
          </a:p>
        </p:txBody>
      </p:sp>
      <p:graphicFrame>
        <p:nvGraphicFramePr>
          <p:cNvPr id="5" name="3 İçerik Yer Tutucusu"/>
          <p:cNvGraphicFramePr>
            <a:graphicFrameLocks noGrp="1"/>
          </p:cNvGraphicFramePr>
          <p:nvPr>
            <p:ph type="tbl" idx="1"/>
          </p:nvPr>
        </p:nvGraphicFramePr>
        <p:xfrm>
          <a:off x="1043608" y="235012"/>
          <a:ext cx="7560840" cy="6622988"/>
        </p:xfrm>
        <a:graphic>
          <a:graphicData uri="http://schemas.openxmlformats.org/drawingml/2006/table">
            <a:tbl>
              <a:tblPr firstRow="1" bandRow="1">
                <a:tableStyleId>{5C22544A-7EE6-4342-B048-85BDC9FD1C3A}</a:tableStyleId>
              </a:tblPr>
              <a:tblGrid>
                <a:gridCol w="3780420"/>
                <a:gridCol w="3780420"/>
              </a:tblGrid>
              <a:tr h="283148">
                <a:tc>
                  <a:txBody>
                    <a:bodyPr/>
                    <a:lstStyle/>
                    <a:p>
                      <a:r>
                        <a:rPr lang="tr-TR" b="1" dirty="0"/>
                        <a:t>Kamu alacağı türü</a:t>
                      </a:r>
                      <a:endParaRPr lang="tr-TR" dirty="0"/>
                    </a:p>
                  </a:txBody>
                  <a:tcPr marL="0" marR="0" marT="0" marB="0"/>
                </a:tc>
                <a:tc>
                  <a:txBody>
                    <a:bodyPr/>
                    <a:lstStyle/>
                    <a:p>
                      <a:r>
                        <a:rPr lang="tr-TR" b="1" dirty="0"/>
                        <a:t>Dönemi</a:t>
                      </a:r>
                      <a:endParaRPr lang="tr-TR" dirty="0"/>
                    </a:p>
                  </a:txBody>
                  <a:tcPr marL="0" marR="0" marT="0" marB="0"/>
                </a:tc>
              </a:tr>
              <a:tr h="2272900">
                <a:tc>
                  <a:txBody>
                    <a:bodyPr/>
                    <a:lstStyle/>
                    <a:p>
                      <a:r>
                        <a:rPr lang="tr-TR" sz="1600" dirty="0"/>
                        <a:t>Yıllık beyannameyle beyan edilen gelir ve kurumlar vergisi</a:t>
                      </a:r>
                    </a:p>
                  </a:txBody>
                  <a:tcPr marL="0" marR="0" marT="0" marB="0"/>
                </a:tc>
                <a:tc>
                  <a:txBody>
                    <a:bodyPr/>
                    <a:lstStyle/>
                    <a:p>
                      <a:r>
                        <a:rPr lang="tr-TR" sz="1600" dirty="0"/>
                        <a:t>- 2013 takvim yılı ve önceki yıllara ait vergiler kapsamda</a:t>
                      </a:r>
                    </a:p>
                    <a:p>
                      <a:r>
                        <a:rPr lang="tr-TR" sz="1600" dirty="0"/>
                        <a:t>- 2014 takvim yılına ait vergiler kapsam dışı</a:t>
                      </a:r>
                    </a:p>
                    <a:p>
                      <a:r>
                        <a:rPr lang="tr-TR" sz="1600" dirty="0"/>
                        <a:t>- 2013 yılı gelir vergisi ikinci taksiti kapsam dışı</a:t>
                      </a:r>
                    </a:p>
                    <a:p>
                      <a:r>
                        <a:rPr lang="tr-TR" sz="1600" dirty="0"/>
                        <a:t>- Özel hesap dönemine tabi olanlarda, beyanname verme süresinin son günü 30.04.2014 tarihi ve bu tarihten önce olanlar kapsamda</a:t>
                      </a:r>
                    </a:p>
                  </a:txBody>
                  <a:tcPr marL="0" marR="0" marT="0" marB="0"/>
                </a:tc>
              </a:tr>
              <a:tr h="909160">
                <a:tc>
                  <a:txBody>
                    <a:bodyPr/>
                    <a:lstStyle/>
                    <a:p>
                      <a:r>
                        <a:rPr lang="tr-TR" sz="1600"/>
                        <a:t>Vergilendirme dönemi aylık olan vergilerde</a:t>
                      </a:r>
                    </a:p>
                  </a:txBody>
                  <a:tcPr marL="0" marR="0" marT="0" marB="0"/>
                </a:tc>
                <a:tc>
                  <a:txBody>
                    <a:bodyPr/>
                    <a:lstStyle/>
                    <a:p>
                      <a:r>
                        <a:rPr lang="tr-TR" sz="1600"/>
                        <a:t>- Mart 2014 ve öncesi dönemlere ait vergiler kapsamda</a:t>
                      </a:r>
                    </a:p>
                    <a:p>
                      <a:r>
                        <a:rPr lang="tr-TR" sz="1600"/>
                        <a:t>- Nisan 2014 ve sonrası dönemlere ait vergiler kapsam dışı</a:t>
                      </a:r>
                    </a:p>
                  </a:txBody>
                  <a:tcPr marL="0" marR="0" marT="0" marB="0"/>
                </a:tc>
              </a:tr>
              <a:tr h="681870">
                <a:tc>
                  <a:txBody>
                    <a:bodyPr/>
                    <a:lstStyle/>
                    <a:p>
                      <a:r>
                        <a:rPr lang="tr-TR" sz="1600"/>
                        <a:t>Vergilendirme dönemi üç ay olan vergilerde</a:t>
                      </a:r>
                    </a:p>
                  </a:txBody>
                  <a:tcPr marL="0" marR="0" marT="0" marB="0"/>
                </a:tc>
                <a:tc>
                  <a:txBody>
                    <a:bodyPr/>
                    <a:lstStyle/>
                    <a:p>
                      <a:r>
                        <a:rPr lang="tr-TR" sz="1600"/>
                        <a:t>- Beyanname verme süresinin son günü Nisan 2014 ve öncesine rastlayan dönemlere ait vergiler kapsamda</a:t>
                      </a:r>
                    </a:p>
                  </a:txBody>
                  <a:tcPr marL="0" marR="0" marT="0" marB="0"/>
                </a:tc>
              </a:tr>
              <a:tr h="1363740">
                <a:tc>
                  <a:txBody>
                    <a:bodyPr/>
                    <a:lstStyle/>
                    <a:p>
                      <a:r>
                        <a:rPr lang="tr-TR" sz="1600"/>
                        <a:t>Vergilendirme dönemi 15 gün olan vergilerde</a:t>
                      </a:r>
                    </a:p>
                  </a:txBody>
                  <a:tcPr marL="0" marR="0" marT="0" marB="0"/>
                </a:tc>
                <a:tc>
                  <a:txBody>
                    <a:bodyPr/>
                    <a:lstStyle/>
                    <a:p>
                      <a:r>
                        <a:rPr lang="tr-TR" sz="1600"/>
                        <a:t>- Beyanname verme süresinin son günü Nisan 2014 ve öncesine rastlayan dönemlere ait vergiler kapsamda</a:t>
                      </a:r>
                    </a:p>
                    <a:p>
                      <a:r>
                        <a:rPr lang="tr-TR" sz="1600"/>
                        <a:t>- 1-15 Nisan 2014 dönemi vergisi kapsamda, 16-30 Nisan 2014 dönemi vergisi kapsam dışı</a:t>
                      </a:r>
                    </a:p>
                  </a:txBody>
                  <a:tcPr marL="0" marR="0" marT="0" marB="0"/>
                </a:tc>
              </a:tr>
              <a:tr h="681870">
                <a:tc>
                  <a:txBody>
                    <a:bodyPr/>
                    <a:lstStyle/>
                    <a:p>
                      <a:r>
                        <a:rPr lang="tr-TR" sz="1600"/>
                        <a:t>Veraset ve intikal vergisi</a:t>
                      </a:r>
                    </a:p>
                  </a:txBody>
                  <a:tcPr marL="0" marR="0" marT="0" marB="0"/>
                </a:tc>
                <a:tc>
                  <a:txBody>
                    <a:bodyPr/>
                    <a:lstStyle/>
                    <a:p>
                      <a:r>
                        <a:rPr lang="tr-TR" sz="1600" dirty="0"/>
                        <a:t>- Beyanname verme süresinin son günü 30 Nisan 2014 ve bu tarihten önce olan vergiler</a:t>
                      </a:r>
                    </a:p>
                  </a:txBody>
                  <a:tcPr marL="0" marR="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6</a:t>
            </a:fld>
            <a:endParaRPr lang="tr-TR">
              <a:solidFill>
                <a:srgbClr val="000000"/>
              </a:solidFill>
            </a:endParaRPr>
          </a:p>
        </p:txBody>
      </p:sp>
      <p:graphicFrame>
        <p:nvGraphicFramePr>
          <p:cNvPr id="5" name="3 İçerik Yer Tutucusu"/>
          <p:cNvGraphicFramePr>
            <a:graphicFrameLocks noGrp="1"/>
          </p:cNvGraphicFramePr>
          <p:nvPr>
            <p:ph type="tbl" idx="1"/>
          </p:nvPr>
        </p:nvGraphicFramePr>
        <p:xfrm>
          <a:off x="467544" y="548680"/>
          <a:ext cx="8229600" cy="5256583"/>
        </p:xfrm>
        <a:graphic>
          <a:graphicData uri="http://schemas.openxmlformats.org/drawingml/2006/table">
            <a:tbl>
              <a:tblPr firstRow="1" bandRow="1">
                <a:tableStyleId>{5C22544A-7EE6-4342-B048-85BDC9FD1C3A}</a:tableStyleId>
              </a:tblPr>
              <a:tblGrid>
                <a:gridCol w="4114800"/>
                <a:gridCol w="4114800"/>
              </a:tblGrid>
              <a:tr h="409531">
                <a:tc>
                  <a:txBody>
                    <a:bodyPr/>
                    <a:lstStyle/>
                    <a:p>
                      <a:r>
                        <a:rPr lang="tr-TR" b="1" dirty="0"/>
                        <a:t>Kamu alacağı türü</a:t>
                      </a:r>
                      <a:endParaRPr lang="tr-TR" dirty="0"/>
                    </a:p>
                  </a:txBody>
                  <a:tcPr marL="0" marR="0" marT="0" marB="0"/>
                </a:tc>
                <a:tc>
                  <a:txBody>
                    <a:bodyPr/>
                    <a:lstStyle/>
                    <a:p>
                      <a:r>
                        <a:rPr lang="tr-TR" b="1" dirty="0"/>
                        <a:t>Dönemi</a:t>
                      </a:r>
                      <a:endParaRPr lang="tr-TR" dirty="0"/>
                    </a:p>
                  </a:txBody>
                  <a:tcPr marL="0" marR="0" marT="0" marB="0"/>
                </a:tc>
              </a:tr>
              <a:tr h="1211763">
                <a:tc>
                  <a:txBody>
                    <a:bodyPr/>
                    <a:lstStyle/>
                    <a:p>
                      <a:r>
                        <a:rPr lang="tr-TR" dirty="0"/>
                        <a:t>Harçlar (Tapu harçları)</a:t>
                      </a:r>
                    </a:p>
                  </a:txBody>
                  <a:tcPr marL="0" marR="0" marT="0" marB="0"/>
                </a:tc>
                <a:tc>
                  <a:txBody>
                    <a:bodyPr/>
                    <a:lstStyle/>
                    <a:p>
                      <a:r>
                        <a:rPr lang="tr-TR"/>
                        <a:t>- 30 Nisan 2014 ve öncesinde gerçekleşen işlemler nedeniyle tarh edilip 10.09.2014 tarihi itibariyle kesinleşmiş bulunan harçlar kapsamda</a:t>
                      </a:r>
                    </a:p>
                  </a:txBody>
                  <a:tcPr marL="0" marR="0" marT="0" marB="0"/>
                </a:tc>
              </a:tr>
              <a:tr h="1514704">
                <a:tc>
                  <a:txBody>
                    <a:bodyPr/>
                    <a:lstStyle/>
                    <a:p>
                      <a:r>
                        <a:rPr lang="tr-TR"/>
                        <a:t>Harçlar (Yıllık harçlar)</a:t>
                      </a:r>
                    </a:p>
                  </a:txBody>
                  <a:tcPr marL="0" marR="0" marT="0" marB="0"/>
                </a:tc>
                <a:tc>
                  <a:txBody>
                    <a:bodyPr/>
                    <a:lstStyle/>
                    <a:p>
                      <a:r>
                        <a:rPr lang="tr-TR"/>
                        <a:t>- 30.04.2014 tarihinden önce tahakkuk eden ve 10.09.2014 tarihi itibariyle vadesi geldiği halde ödenmemiş olan veya ödeme süresi henüz geçmemiş bulunan harçlar kapsamda</a:t>
                      </a:r>
                    </a:p>
                  </a:txBody>
                  <a:tcPr marL="0" marR="0" marT="0" marB="0"/>
                </a:tc>
              </a:tr>
              <a:tr h="908822">
                <a:tc>
                  <a:txBody>
                    <a:bodyPr/>
                    <a:lstStyle/>
                    <a:p>
                      <a:r>
                        <a:rPr lang="tr-TR"/>
                        <a:t>Motorlu taşıtlar vergisi</a:t>
                      </a:r>
                    </a:p>
                  </a:txBody>
                  <a:tcPr marL="0" marR="0" marT="0" marB="0"/>
                </a:tc>
                <a:tc>
                  <a:txBody>
                    <a:bodyPr/>
                    <a:lstStyle/>
                    <a:p>
                      <a:r>
                        <a:rPr lang="tr-TR"/>
                        <a:t>- 30.04.2014 tarihinden önce tahakkuk eden motorlu taşıtlar vergisi kapsamda.</a:t>
                      </a:r>
                    </a:p>
                    <a:p>
                      <a:r>
                        <a:rPr lang="tr-TR"/>
                        <a:t>- 2014 yılı Temmuz taksiti kapsam dışı</a:t>
                      </a:r>
                    </a:p>
                  </a:txBody>
                  <a:tcPr marL="0" marR="0" marT="0" marB="0"/>
                </a:tc>
              </a:tr>
              <a:tr h="1211763">
                <a:tc>
                  <a:txBody>
                    <a:bodyPr/>
                    <a:lstStyle/>
                    <a:p>
                      <a:r>
                        <a:rPr lang="tr-TR" dirty="0"/>
                        <a:t>Vergi aslına bağlı olmayan vergi cezaları</a:t>
                      </a:r>
                    </a:p>
                  </a:txBody>
                  <a:tcPr marL="0" marR="0" marT="0" marB="0"/>
                </a:tc>
                <a:tc>
                  <a:txBody>
                    <a:bodyPr/>
                    <a:lstStyle/>
                    <a:p>
                      <a:r>
                        <a:rPr lang="tr-TR" dirty="0"/>
                        <a:t>- 30.04.2014 tarihinden önce yapılan tespitlere ilişkin olarak kesilen ve 10.09.2014 tarihi itibariyle kesinleşmiş olan cezalar kapsamda</a:t>
                      </a:r>
                    </a:p>
                  </a:txBody>
                  <a:tcPr marL="0" marR="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layt Numarası Yer Tutucusu"/>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7</a:t>
            </a:fld>
            <a:endParaRPr lang="tr-TR">
              <a:solidFill>
                <a:srgbClr val="000000"/>
              </a:solidFill>
            </a:endParaRPr>
          </a:p>
        </p:txBody>
      </p:sp>
      <p:graphicFrame>
        <p:nvGraphicFramePr>
          <p:cNvPr id="5" name="3 İçerik Yer Tutucusu"/>
          <p:cNvGraphicFramePr>
            <a:graphicFrameLocks noGrp="1"/>
          </p:cNvGraphicFramePr>
          <p:nvPr>
            <p:ph type="tbl" idx="1"/>
          </p:nvPr>
        </p:nvGraphicFramePr>
        <p:xfrm>
          <a:off x="539552" y="620688"/>
          <a:ext cx="8229600" cy="5040560"/>
        </p:xfrm>
        <a:graphic>
          <a:graphicData uri="http://schemas.openxmlformats.org/drawingml/2006/table">
            <a:tbl>
              <a:tblPr firstRow="1" bandRow="1">
                <a:tableStyleId>{5C22544A-7EE6-4342-B048-85BDC9FD1C3A}</a:tableStyleId>
              </a:tblPr>
              <a:tblGrid>
                <a:gridCol w="4114800"/>
                <a:gridCol w="4114800"/>
              </a:tblGrid>
              <a:tr h="474788">
                <a:tc>
                  <a:txBody>
                    <a:bodyPr/>
                    <a:lstStyle/>
                    <a:p>
                      <a:r>
                        <a:rPr lang="tr-TR" b="1" dirty="0"/>
                        <a:t>Kamu alacağı türü</a:t>
                      </a:r>
                      <a:endParaRPr lang="tr-TR" dirty="0"/>
                    </a:p>
                  </a:txBody>
                  <a:tcPr marL="0" marR="0" marT="0" marB="0"/>
                </a:tc>
                <a:tc>
                  <a:txBody>
                    <a:bodyPr/>
                    <a:lstStyle/>
                    <a:p>
                      <a:r>
                        <a:rPr lang="tr-TR" b="1" dirty="0"/>
                        <a:t>Dönemi</a:t>
                      </a:r>
                      <a:endParaRPr lang="tr-TR" dirty="0"/>
                    </a:p>
                  </a:txBody>
                  <a:tcPr marL="0" marR="0" marT="0" marB="0"/>
                </a:tc>
              </a:tr>
              <a:tr h="1053640">
                <a:tc>
                  <a:txBody>
                    <a:bodyPr/>
                    <a:lstStyle/>
                    <a:p>
                      <a:r>
                        <a:rPr lang="tr-TR" dirty="0"/>
                        <a:t>İdari para cezaları</a:t>
                      </a:r>
                    </a:p>
                  </a:txBody>
                  <a:tcPr marL="0" marR="0" marT="0" marB="0"/>
                </a:tc>
                <a:tc>
                  <a:txBody>
                    <a:bodyPr/>
                    <a:lstStyle/>
                    <a:p>
                      <a:r>
                        <a:rPr lang="tr-TR"/>
                        <a:t>- 30.04.2014 tarihinden önce verilen, 10.09.2014 tarihi itibariyle kesinleşmiş olan cezalar kapsamda</a:t>
                      </a:r>
                    </a:p>
                  </a:txBody>
                  <a:tcPr marL="0" marR="0" marT="0" marB="0"/>
                </a:tc>
              </a:tr>
              <a:tr h="702426">
                <a:tc>
                  <a:txBody>
                    <a:bodyPr/>
                    <a:lstStyle/>
                    <a:p>
                      <a:r>
                        <a:rPr lang="tr-TR"/>
                        <a:t>6183 sayılı Kanun kapsamında takip edilen alacaklar</a:t>
                      </a:r>
                    </a:p>
                  </a:txBody>
                  <a:tcPr marL="0" marR="0" marT="0" marB="0"/>
                </a:tc>
                <a:tc>
                  <a:txBody>
                    <a:bodyPr/>
                    <a:lstStyle/>
                    <a:p>
                      <a:r>
                        <a:rPr lang="tr-TR"/>
                        <a:t>- 10.09.2014 tarihi itibariyle kesinleşen alacaklar kapsamda</a:t>
                      </a:r>
                    </a:p>
                  </a:txBody>
                  <a:tcPr marL="0" marR="0" marT="0" marB="0"/>
                </a:tc>
              </a:tr>
              <a:tr h="1404853">
                <a:tc>
                  <a:txBody>
                    <a:bodyPr/>
                    <a:lstStyle/>
                    <a:p>
                      <a:r>
                        <a:rPr lang="tr-TR"/>
                        <a:t>Emlak vergisi</a:t>
                      </a:r>
                    </a:p>
                  </a:txBody>
                  <a:tcPr marL="0" marR="0" marT="0" marB="0"/>
                </a:tc>
                <a:tc>
                  <a:txBody>
                    <a:bodyPr/>
                    <a:lstStyle/>
                    <a:p>
                      <a:r>
                        <a:rPr lang="tr-TR"/>
                        <a:t>- Vadesi 30.04.2014 ve öncesine ait olup 10.09.2014 tarihi itibariyle ödenmemiş olan vergi kapsamda</a:t>
                      </a:r>
                    </a:p>
                    <a:p>
                      <a:r>
                        <a:rPr lang="tr-TR"/>
                        <a:t>- 2014 yılı emlak vergisi kapsam dışı</a:t>
                      </a:r>
                    </a:p>
                  </a:txBody>
                  <a:tcPr marL="0" marR="0" marT="0" marB="0"/>
                </a:tc>
              </a:tr>
              <a:tr h="1404853">
                <a:tc>
                  <a:txBody>
                    <a:bodyPr/>
                    <a:lstStyle/>
                    <a:p>
                      <a:r>
                        <a:rPr lang="tr-TR"/>
                        <a:t>Belediyelerin su alacakları</a:t>
                      </a:r>
                    </a:p>
                  </a:txBody>
                  <a:tcPr marL="0" marR="0" marT="0" marB="0"/>
                </a:tc>
                <a:tc>
                  <a:txBody>
                    <a:bodyPr/>
                    <a:lstStyle/>
                    <a:p>
                      <a:r>
                        <a:rPr lang="tr-TR" dirty="0"/>
                        <a:t>- Vadesi 30.04.2014 ve öncesine ait olup 10.09.2014 tarihi itibariyle ödenmemiş olan su kullanımından doğan alacaklar kapsamda</a:t>
                      </a:r>
                    </a:p>
                  </a:txBody>
                  <a:tcPr marL="0" marR="0" marT="0" marB="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8</a:t>
            </a:fld>
            <a:endParaRPr lang="tr-TR">
              <a:solidFill>
                <a:srgbClr val="000000"/>
              </a:solidFill>
            </a:endParaRPr>
          </a:p>
        </p:txBody>
      </p:sp>
      <p:graphicFrame>
        <p:nvGraphicFramePr>
          <p:cNvPr id="2" name="Diyagram 1"/>
          <p:cNvGraphicFramePr/>
          <p:nvPr>
            <p:extLst>
              <p:ext uri="{D42A27DB-BD31-4B8C-83A1-F6EECF244321}">
                <p14:modId xmlns:p14="http://schemas.microsoft.com/office/powerpoint/2010/main" xmlns="" val="1212028971"/>
              </p:ext>
            </p:extLst>
          </p:nvPr>
        </p:nvGraphicFramePr>
        <p:xfrm>
          <a:off x="352500" y="973172"/>
          <a:ext cx="8269485" cy="4370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83568" y="189398"/>
            <a:ext cx="476250" cy="5969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7625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1"/>
          </p:nvPr>
        </p:nvSpPr>
        <p:spPr/>
        <p:txBody>
          <a:bodyPr/>
          <a:lstStyle/>
          <a:p>
            <a:pPr>
              <a:defRPr/>
            </a:pPr>
            <a:fld id="{80098B22-2CC3-4D79-A116-24B2465D0883}" type="slidenum">
              <a:rPr lang="tr-TR" smtClean="0">
                <a:solidFill>
                  <a:srgbClr val="000000"/>
                </a:solidFill>
              </a:rPr>
              <a:pPr>
                <a:defRPr/>
              </a:pPr>
              <a:t>9</a:t>
            </a:fld>
            <a:endParaRPr lang="tr-TR">
              <a:solidFill>
                <a:srgbClr val="000000"/>
              </a:solidFill>
            </a:endParaRPr>
          </a:p>
        </p:txBody>
      </p:sp>
      <p:graphicFrame>
        <p:nvGraphicFramePr>
          <p:cNvPr id="2" name="Diyagram 1"/>
          <p:cNvGraphicFramePr/>
          <p:nvPr>
            <p:extLst>
              <p:ext uri="{D42A27DB-BD31-4B8C-83A1-F6EECF244321}">
                <p14:modId xmlns:p14="http://schemas.microsoft.com/office/powerpoint/2010/main" xmlns="" val="906265983"/>
              </p:ext>
            </p:extLst>
          </p:nvPr>
        </p:nvGraphicFramePr>
        <p:xfrm>
          <a:off x="871785" y="1124744"/>
          <a:ext cx="7704857" cy="4678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m_01"/>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95536" y="542007"/>
            <a:ext cx="476250" cy="733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76255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oğal">
  <a:themeElements>
    <a:clrScheme name="Açılar">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Doğ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Doğ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16036</TotalTime>
  <Words>2087</Words>
  <Application>Microsoft Office PowerPoint</Application>
  <PresentationFormat>Ekran Gösterisi (4:3)</PresentationFormat>
  <Paragraphs>308</Paragraphs>
  <Slides>31</Slides>
  <Notes>5</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Doğal</vt:lpstr>
      <vt:lpstr>BAZI ALACAKLARIN YENİDEN YAPILANDIRILMASINA DAİR 6552 SAYILI KANUN</vt:lpstr>
      <vt:lpstr>KAPSAMA GİREN ALACAKLI KURUMLAR</vt:lpstr>
      <vt:lpstr>KAPSAMA GİREN  ALACAKLARIN TÜRLERİ VE DÖNEMLERİ</vt:lpstr>
      <vt:lpstr>Slayt 4</vt:lpstr>
      <vt:lpstr>Slayt 5</vt:lpstr>
      <vt:lpstr>Slayt 6</vt:lpstr>
      <vt:lpstr>Slayt 7</vt:lpstr>
      <vt:lpstr>Slayt 8</vt:lpstr>
      <vt:lpstr>Slayt 9</vt:lpstr>
      <vt:lpstr>Slayt 10</vt:lpstr>
      <vt:lpstr>BELEDİYELER</vt:lpstr>
      <vt:lpstr>YARARLANMA ŞARTLARI</vt:lpstr>
      <vt:lpstr>‘KESİNLEŞME’ KAVRAMI</vt:lpstr>
      <vt:lpstr>Slayt 14</vt:lpstr>
      <vt:lpstr>ALACAKLARIN YAPILANDIRILMASI</vt:lpstr>
      <vt:lpstr>SİLİNEN KÜÇÜK ALACAKLAR</vt:lpstr>
      <vt:lpstr>BAŞVURU</vt:lpstr>
      <vt:lpstr>KATSAYI UYGULAMASI</vt:lpstr>
      <vt:lpstr>ÖDEME ŞEKİLLERİ (I)</vt:lpstr>
      <vt:lpstr>ÖDEME ŞEKİLLERİ (II)</vt:lpstr>
      <vt:lpstr>SÜRESİNDE ÖDENMEYEN TAKSİTLER</vt:lpstr>
      <vt:lpstr>CARİ DÖNEM VERGİLERİNİN SÜRESİNDE ÖDENME ŞARTI</vt:lpstr>
      <vt:lpstr>DİĞER HÜKÜMLER (I)</vt:lpstr>
      <vt:lpstr>DİĞER HÜKÜMLER (II)</vt:lpstr>
      <vt:lpstr>DİĞER HÜKÜMLER (III)</vt:lpstr>
      <vt:lpstr>ARAÇLARIN MUAYENE ÜCRETLERİNE           İLİŞKİN 79. MADDE HÜKMÜ</vt:lpstr>
      <vt:lpstr>6552 SAYILI KANUNUN  GEÇİCİ 2. MADDE HÜKMÜ</vt:lpstr>
      <vt:lpstr>KASA MEVCUDU VE ORTAKLARDAN ALACAKLAR HESABINDA DÜZELTME İMKANI (74. Madde)</vt:lpstr>
      <vt:lpstr>YARARLANMA KOŞULLARI (74. MADDE)</vt:lpstr>
      <vt:lpstr>DİĞER HUSUSLAR (74. Madde)</vt:lpstr>
      <vt:lpstr>Slayt 31</vt:lpstr>
    </vt:vector>
  </TitlesOfParts>
  <Company>G.I.B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T.C. Maliye Bakanlığı</dc:creator>
  <cp:lastModifiedBy>User</cp:lastModifiedBy>
  <cp:revision>1386</cp:revision>
  <cp:lastPrinted>2014-06-10T12:27:17Z</cp:lastPrinted>
  <dcterms:created xsi:type="dcterms:W3CDTF">2008-04-11T08:29:39Z</dcterms:created>
  <dcterms:modified xsi:type="dcterms:W3CDTF">2014-10-22T12:57:22Z</dcterms:modified>
</cp:coreProperties>
</file>