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4" r:id="rId3"/>
    <p:sldId id="265" r:id="rId4"/>
    <p:sldId id="266" r:id="rId5"/>
    <p:sldId id="267" r:id="rId6"/>
    <p:sldId id="268" r:id="rId7"/>
    <p:sldId id="269" r:id="rId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5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to@mto.org.tr"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F39C12"/>
          </a:solidFill>
          <a:ln>
            <a:solidFill>
              <a:srgbClr val="F39C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1461450" y="2327522"/>
            <a:ext cx="9265921" cy="1200329"/>
          </a:xfrm>
          <a:prstGeom prst="rect">
            <a:avLst/>
          </a:prstGeom>
          <a:noFill/>
        </p:spPr>
        <p:txBody>
          <a:bodyPr wrap="square">
            <a:spAutoFit/>
          </a:bodyPr>
          <a:lstStyle/>
          <a:p>
            <a:pPr algn="ctr">
              <a:defRPr sz="2800" b="1">
                <a:solidFill>
                  <a:srgbClr val="F39C12"/>
                </a:solidFill>
                <a:latin typeface="Aptos Display"/>
              </a:defRPr>
            </a:pPr>
            <a:r>
              <a:rPr sz="7200" dirty="0">
                <a:solidFill>
                  <a:schemeClr val="bg1"/>
                </a:solidFill>
              </a:rPr>
              <a:t>Marmaris Ticaret </a:t>
            </a:r>
            <a:r>
              <a:rPr sz="7200" dirty="0" err="1">
                <a:solidFill>
                  <a:schemeClr val="bg1"/>
                </a:solidFill>
              </a:rPr>
              <a:t>Odası</a:t>
            </a:r>
            <a:endParaRPr sz="7200" dirty="0">
              <a:solidFill>
                <a:schemeClr val="bg1"/>
              </a:solidFill>
            </a:endParaRPr>
          </a:p>
        </p:txBody>
      </p:sp>
      <p:sp>
        <p:nvSpPr>
          <p:cNvPr id="5" name="TextBox 4"/>
          <p:cNvSpPr txBox="1"/>
          <p:nvPr/>
        </p:nvSpPr>
        <p:spPr>
          <a:xfrm>
            <a:off x="3052647" y="4023358"/>
            <a:ext cx="6083525" cy="1384995"/>
          </a:xfrm>
          <a:prstGeom prst="rect">
            <a:avLst/>
          </a:prstGeom>
          <a:noFill/>
        </p:spPr>
        <p:txBody>
          <a:bodyPr wrap="none">
            <a:spAutoFit/>
          </a:bodyPr>
          <a:lstStyle/>
          <a:p>
            <a:pPr algn="ctr"/>
            <a:r>
              <a:rPr lang="tr-TR" sz="2800" b="1" dirty="0"/>
              <a:t>MARMARİS TİCARET ODASI</a:t>
            </a:r>
          </a:p>
          <a:p>
            <a:pPr algn="ctr"/>
            <a:r>
              <a:rPr lang="nn-NO" sz="2800" b="1" dirty="0"/>
              <a:t>DESTEK DOKÜMAN 41 - REVİZYON 2025</a:t>
            </a:r>
          </a:p>
          <a:p>
            <a:pPr algn="ctr"/>
            <a:r>
              <a:rPr lang="tr-TR" sz="2800" dirty="0"/>
              <a:t>KURUM KİMLİĞİ KILAVUZU</a:t>
            </a:r>
            <a:endParaRPr sz="2800" dirty="0"/>
          </a:p>
        </p:txBody>
      </p:sp>
      <p:pic>
        <p:nvPicPr>
          <p:cNvPr id="11" name="Resim 10">
            <a:extLst>
              <a:ext uri="{FF2B5EF4-FFF2-40B4-BE49-F238E27FC236}">
                <a16:creationId xmlns:a16="http://schemas.microsoft.com/office/drawing/2014/main" id="{93BA3AA1-211E-2100-9040-62606B09BD7A}"/>
              </a:ext>
            </a:extLst>
          </p:cNvPr>
          <p:cNvPicPr>
            <a:picLocks noChangeAspect="1"/>
          </p:cNvPicPr>
          <p:nvPr/>
        </p:nvPicPr>
        <p:blipFill>
          <a:blip r:embed="rId2"/>
          <a:stretch>
            <a:fillRect/>
          </a:stretch>
        </p:blipFill>
        <p:spPr>
          <a:xfrm>
            <a:off x="4968263" y="89418"/>
            <a:ext cx="2252291" cy="21486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6DB7B-F1F6-DB0C-8A65-B9D65F6640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93B0A4F-B5B0-5C05-38D3-B5255E87D64A}"/>
              </a:ext>
            </a:extLst>
          </p:cNvPr>
          <p:cNvSpPr/>
          <p:nvPr/>
        </p:nvSpPr>
        <p:spPr>
          <a:xfrm>
            <a:off x="0" y="0"/>
            <a:ext cx="12188952" cy="6858000"/>
          </a:xfrm>
          <a:prstGeom prst="rect">
            <a:avLst/>
          </a:prstGeom>
          <a:solidFill>
            <a:srgbClr val="F39C12"/>
          </a:solidFill>
          <a:ln>
            <a:solidFill>
              <a:srgbClr val="F39C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a:extLst>
              <a:ext uri="{FF2B5EF4-FFF2-40B4-BE49-F238E27FC236}">
                <a16:creationId xmlns:a16="http://schemas.microsoft.com/office/drawing/2014/main" id="{5A88161D-0DF4-070D-FAB8-4353AB712B6B}"/>
              </a:ext>
            </a:extLst>
          </p:cNvPr>
          <p:cNvSpPr txBox="1"/>
          <p:nvPr/>
        </p:nvSpPr>
        <p:spPr>
          <a:xfrm>
            <a:off x="-2256506" y="3241561"/>
            <a:ext cx="9397237" cy="1200329"/>
          </a:xfrm>
          <a:prstGeom prst="rect">
            <a:avLst/>
          </a:prstGeom>
          <a:noFill/>
        </p:spPr>
        <p:txBody>
          <a:bodyPr wrap="square">
            <a:spAutoFit/>
          </a:bodyPr>
          <a:lstStyle/>
          <a:p>
            <a:pPr algn="ctr">
              <a:defRPr sz="2800" b="1">
                <a:solidFill>
                  <a:srgbClr val="F39C12"/>
                </a:solidFill>
                <a:latin typeface="Aptos Display"/>
              </a:defRPr>
            </a:pPr>
            <a:r>
              <a:rPr lang="tr-TR" sz="7200" dirty="0">
                <a:solidFill>
                  <a:schemeClr val="bg1"/>
                </a:solidFill>
              </a:rPr>
              <a:t>BÖLÜM 1</a:t>
            </a:r>
            <a:endParaRPr sz="7200" dirty="0">
              <a:solidFill>
                <a:schemeClr val="bg1"/>
              </a:solidFill>
            </a:endParaRPr>
          </a:p>
        </p:txBody>
      </p:sp>
      <p:sp>
        <p:nvSpPr>
          <p:cNvPr id="5" name="TextBox 4">
            <a:extLst>
              <a:ext uri="{FF2B5EF4-FFF2-40B4-BE49-F238E27FC236}">
                <a16:creationId xmlns:a16="http://schemas.microsoft.com/office/drawing/2014/main" id="{FDBDCD12-C994-C282-2C8C-40653E686ED2}"/>
              </a:ext>
            </a:extLst>
          </p:cNvPr>
          <p:cNvSpPr txBox="1"/>
          <p:nvPr/>
        </p:nvSpPr>
        <p:spPr>
          <a:xfrm>
            <a:off x="7778331" y="2889252"/>
            <a:ext cx="3773021" cy="2585323"/>
          </a:xfrm>
          <a:prstGeom prst="rect">
            <a:avLst/>
          </a:prstGeom>
          <a:noFill/>
        </p:spPr>
        <p:txBody>
          <a:bodyPr wrap="none">
            <a:spAutoFit/>
          </a:bodyPr>
          <a:lstStyle/>
          <a:p>
            <a:r>
              <a:rPr lang="tr-TR" dirty="0"/>
              <a:t>Logo</a:t>
            </a:r>
          </a:p>
          <a:p>
            <a:r>
              <a:rPr lang="tr-TR" dirty="0"/>
              <a:t>Oranlar</a:t>
            </a:r>
          </a:p>
          <a:p>
            <a:r>
              <a:rPr lang="tr-TR" dirty="0"/>
              <a:t>Güvenlik Alanı</a:t>
            </a:r>
          </a:p>
          <a:p>
            <a:r>
              <a:rPr lang="tr-TR" dirty="0"/>
              <a:t>Kurumsal Renkler</a:t>
            </a:r>
          </a:p>
          <a:p>
            <a:r>
              <a:rPr lang="tr-TR" dirty="0"/>
              <a:t>Farklı Zeminlerde Logo Kullanımı</a:t>
            </a:r>
          </a:p>
          <a:p>
            <a:r>
              <a:rPr lang="tr-TR" dirty="0"/>
              <a:t>Logonun Siyah Beyaz Kullanım Alanları</a:t>
            </a:r>
          </a:p>
          <a:p>
            <a:r>
              <a:rPr lang="tr-TR" dirty="0"/>
              <a:t>Logonun Yanlış Uygulamaları</a:t>
            </a:r>
          </a:p>
          <a:p>
            <a:r>
              <a:rPr lang="tr-TR" dirty="0"/>
              <a:t>Kurumsal Yazı Karakteri</a:t>
            </a:r>
          </a:p>
          <a:p>
            <a:r>
              <a:rPr lang="tr-TR" dirty="0"/>
              <a:t>Kurumsal Arka Plan</a:t>
            </a:r>
            <a:endParaRPr sz="2800" dirty="0"/>
          </a:p>
        </p:txBody>
      </p:sp>
      <p:pic>
        <p:nvPicPr>
          <p:cNvPr id="11" name="Resim 10">
            <a:extLst>
              <a:ext uri="{FF2B5EF4-FFF2-40B4-BE49-F238E27FC236}">
                <a16:creationId xmlns:a16="http://schemas.microsoft.com/office/drawing/2014/main" id="{B377D122-3A7D-C99E-9C14-41B69EBA4C6E}"/>
              </a:ext>
            </a:extLst>
          </p:cNvPr>
          <p:cNvPicPr>
            <a:picLocks noChangeAspect="1"/>
          </p:cNvPicPr>
          <p:nvPr/>
        </p:nvPicPr>
        <p:blipFill>
          <a:blip r:embed="rId2"/>
          <a:stretch>
            <a:fillRect/>
          </a:stretch>
        </p:blipFill>
        <p:spPr>
          <a:xfrm>
            <a:off x="4896545" y="375268"/>
            <a:ext cx="2252291" cy="2148686"/>
          </a:xfrm>
          <a:prstGeom prst="rect">
            <a:avLst/>
          </a:prstGeom>
        </p:spPr>
      </p:pic>
    </p:spTree>
    <p:extLst>
      <p:ext uri="{BB962C8B-B14F-4D97-AF65-F5344CB8AC3E}">
        <p14:creationId xmlns:p14="http://schemas.microsoft.com/office/powerpoint/2010/main" val="233126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0DEE8-79D5-A304-4424-CC75366D9B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C403AB-8E3C-4EA5-0048-7CD4FBF12704}"/>
              </a:ext>
            </a:extLst>
          </p:cNvPr>
          <p:cNvSpPr/>
          <p:nvPr/>
        </p:nvSpPr>
        <p:spPr>
          <a:xfrm>
            <a:off x="0" y="0"/>
            <a:ext cx="12188952" cy="6858000"/>
          </a:xfrm>
          <a:prstGeom prst="rect">
            <a:avLst/>
          </a:prstGeom>
          <a:solidFill>
            <a:srgbClr val="F39C12"/>
          </a:solidFill>
          <a:ln>
            <a:solidFill>
              <a:srgbClr val="F39C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a:extLst>
              <a:ext uri="{FF2B5EF4-FFF2-40B4-BE49-F238E27FC236}">
                <a16:creationId xmlns:a16="http://schemas.microsoft.com/office/drawing/2014/main" id="{C201B683-2144-3E93-E791-23E6038D12CA}"/>
              </a:ext>
            </a:extLst>
          </p:cNvPr>
          <p:cNvSpPr txBox="1"/>
          <p:nvPr/>
        </p:nvSpPr>
        <p:spPr>
          <a:xfrm>
            <a:off x="4230239" y="4650121"/>
            <a:ext cx="6968983" cy="1569660"/>
          </a:xfrm>
          <a:prstGeom prst="rect">
            <a:avLst/>
          </a:prstGeom>
          <a:noFill/>
        </p:spPr>
        <p:txBody>
          <a:bodyPr wrap="square">
            <a:spAutoFit/>
          </a:bodyPr>
          <a:lstStyle/>
          <a:p>
            <a:r>
              <a:rPr lang="tr-TR" sz="1200" dirty="0"/>
              <a:t>Türk Patent ve Marka Kurumu nezdinde tescil edilen marka ile oluşturulan yeni logo, tescil tarihinden itibaren kullanılmaya başlanmıştır. Logo, uluslararası Nice sınıflarından 16/35/38/41 kapsamında korunmaktadır.</a:t>
            </a:r>
          </a:p>
          <a:p>
            <a:endParaRPr lang="tr-TR" sz="1200" dirty="0"/>
          </a:p>
          <a:p>
            <a:r>
              <a:rPr lang="tr-TR" sz="1200" dirty="0"/>
              <a:t>Eski logonun revizyon çalışmalarında; Marmaris Ticaret Odası’nın baş harflerinden hareketle oluşturulan MTO kısaltması esas alınmıştır.</a:t>
            </a:r>
          </a:p>
          <a:p>
            <a:endParaRPr lang="tr-TR" sz="1200" dirty="0"/>
          </a:p>
          <a:p>
            <a:r>
              <a:rPr lang="tr-TR" sz="1200" dirty="0"/>
              <a:t>Marmaris’in güçlü turizm kimliği ve uluslararası görünürlüğü dikkate alınarak, marka özünde yer alan modernleşme yaklaşımı doğrultusunda İngilizce unvan da tasarıma dahil edilmiştir.</a:t>
            </a:r>
          </a:p>
        </p:txBody>
      </p:sp>
      <p:sp>
        <p:nvSpPr>
          <p:cNvPr id="5" name="TextBox 4">
            <a:extLst>
              <a:ext uri="{FF2B5EF4-FFF2-40B4-BE49-F238E27FC236}">
                <a16:creationId xmlns:a16="http://schemas.microsoft.com/office/drawing/2014/main" id="{01A7FD27-628D-D815-EDDC-019B871A97E9}"/>
              </a:ext>
            </a:extLst>
          </p:cNvPr>
          <p:cNvSpPr txBox="1"/>
          <p:nvPr/>
        </p:nvSpPr>
        <p:spPr>
          <a:xfrm>
            <a:off x="4230240" y="660717"/>
            <a:ext cx="7296728" cy="3416320"/>
          </a:xfrm>
          <a:prstGeom prst="rect">
            <a:avLst/>
          </a:prstGeom>
          <a:noFill/>
        </p:spPr>
        <p:txBody>
          <a:bodyPr wrap="square">
            <a:spAutoFit/>
          </a:bodyPr>
          <a:lstStyle/>
          <a:p>
            <a:r>
              <a:rPr lang="tr-TR" sz="1200" dirty="0"/>
              <a:t>1994 yılında kurulan Marmaris Ticaret Odası logosu, Marmaris’in doğal, kültürel ve ticari kimliğini yansıtan özgün bir tasarım anlayışıyla oluşturulmuştur. Odanın kuruluş süreci, Muğla Ticaret Odası’na bağlı Marmaris Ticaret </a:t>
            </a:r>
            <a:r>
              <a:rPr lang="tr-TR" sz="1200" dirty="0" err="1"/>
              <a:t>Ajanlığı’na</a:t>
            </a:r>
            <a:r>
              <a:rPr lang="tr-TR" sz="1200" dirty="0"/>
              <a:t> kayıtlı üyelerin talepleri doğrultusunda başlatılmış ve Sanayi ve Ticaret Bakanlığı’nın 25.07.1994 tarihli onayıyla Marmaris Ticaret Odası resmen faaliyetlerine başlamıştır.</a:t>
            </a:r>
          </a:p>
          <a:p>
            <a:endParaRPr lang="tr-TR" sz="1200" dirty="0"/>
          </a:p>
          <a:p>
            <a:r>
              <a:rPr lang="tr-TR" sz="1200" dirty="0"/>
              <a:t>Marmaris Ticaret Odası logosunda kullanılan temel renk turuncudur. Logoda yer alan turuncu renk; güneşi, enerjiyi, gelişimi ve Marmaris’in dinamik ticaret yapısını simgeler. Logo içerisinde kullanılan mavi renk denizi ve deniz turizmini, yeşil renk ise Marmaris’in eşsiz ormanlarını ve doğal yaşamını temsil etmektedir.</a:t>
            </a:r>
          </a:p>
          <a:p>
            <a:endParaRPr lang="tr-TR" sz="1200" dirty="0"/>
          </a:p>
          <a:p>
            <a:r>
              <a:rPr lang="tr-TR" sz="1200" dirty="0"/>
              <a:t>Logonun merkezinde yer alan grafik yapı; Marmaris’in doğa, turizm ve ticaret eksenindeki bütüncül yapısını yansıtırken, kullanılan modern tipografi kurumsallığı ve sürdürülebilir gelişim anlayışını ifade etmektedir. </a:t>
            </a:r>
            <a:r>
              <a:rPr lang="tr-TR" sz="1200" dirty="0" err="1"/>
              <a:t>Logotype</a:t>
            </a:r>
            <a:r>
              <a:rPr lang="tr-TR" sz="1200" dirty="0"/>
              <a:t> bölümünde kullanılan yazı karakteri </a:t>
            </a:r>
            <a:r>
              <a:rPr lang="tr-TR" sz="1200" dirty="0" err="1"/>
              <a:t>Interstate</a:t>
            </a:r>
            <a:r>
              <a:rPr lang="tr-TR" sz="1200" dirty="0"/>
              <a:t> </a:t>
            </a:r>
            <a:r>
              <a:rPr lang="tr-TR" sz="1200" dirty="0" err="1"/>
              <a:t>Bold’dur</a:t>
            </a:r>
            <a:r>
              <a:rPr lang="tr-TR" sz="1200" dirty="0"/>
              <a:t>.</a:t>
            </a:r>
          </a:p>
          <a:p>
            <a:r>
              <a:rPr lang="tr-TR" sz="1200" dirty="0"/>
              <a:t>Marmaris Ticaret Odası logosunda yer alan güneş figürü bölgenin turizm potansiyelini ve sıcak Akdeniz kimliğini temsil ederken, deniz formu Marmaris’in denizcilik, yatçılık ve uluslararası turizm gücünü simgelemektedir. Yeşil tonlar ise Marmaris’in çam ormanlarıyla bütünleşen doğal zenginliğini ve çevre duyarlılığını vurgulamaktadır.</a:t>
            </a:r>
          </a:p>
          <a:p>
            <a:endParaRPr lang="tr-TR" sz="1200" dirty="0"/>
          </a:p>
          <a:p>
            <a:r>
              <a:rPr lang="tr-TR" sz="1200" dirty="0"/>
              <a:t>Kurumsal kimlik çalışmaları kapsamında hazırlanan logo; Marmaris Ticaret Odası’nın çağdaş, güvenilir, yenilikçi ve bölgesel kalkınmaya öncülük eden yapısını temsil edecek şekilde kullanılmaktadır.</a:t>
            </a:r>
          </a:p>
        </p:txBody>
      </p:sp>
      <p:pic>
        <p:nvPicPr>
          <p:cNvPr id="11" name="Resim 10">
            <a:extLst>
              <a:ext uri="{FF2B5EF4-FFF2-40B4-BE49-F238E27FC236}">
                <a16:creationId xmlns:a16="http://schemas.microsoft.com/office/drawing/2014/main" id="{EEE860E6-B229-5CC6-768B-05A3E438E8BA}"/>
              </a:ext>
            </a:extLst>
          </p:cNvPr>
          <p:cNvPicPr>
            <a:picLocks noChangeAspect="1"/>
          </p:cNvPicPr>
          <p:nvPr/>
        </p:nvPicPr>
        <p:blipFill>
          <a:blip r:embed="rId2"/>
          <a:stretch>
            <a:fillRect/>
          </a:stretch>
        </p:blipFill>
        <p:spPr>
          <a:xfrm>
            <a:off x="988975" y="2368877"/>
            <a:ext cx="2252291" cy="2148686"/>
          </a:xfrm>
          <a:prstGeom prst="rect">
            <a:avLst/>
          </a:prstGeom>
        </p:spPr>
      </p:pic>
    </p:spTree>
    <p:extLst>
      <p:ext uri="{BB962C8B-B14F-4D97-AF65-F5344CB8AC3E}">
        <p14:creationId xmlns:p14="http://schemas.microsoft.com/office/powerpoint/2010/main" val="338865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84595-C8F4-34B7-DF37-D728DA1E4D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DF148A-0A5D-BA2C-891D-4264B65B3805}"/>
              </a:ext>
            </a:extLst>
          </p:cNvPr>
          <p:cNvSpPr/>
          <p:nvPr/>
        </p:nvSpPr>
        <p:spPr>
          <a:xfrm>
            <a:off x="0" y="0"/>
            <a:ext cx="12188952" cy="6858000"/>
          </a:xfrm>
          <a:prstGeom prst="rect">
            <a:avLst/>
          </a:prstGeom>
          <a:solidFill>
            <a:srgbClr val="F39C12"/>
          </a:solidFill>
          <a:ln>
            <a:solidFill>
              <a:srgbClr val="F39C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4832DA59-8CB5-AF3C-34AF-0FE14F056343}"/>
              </a:ext>
            </a:extLst>
          </p:cNvPr>
          <p:cNvSpPr txBox="1"/>
          <p:nvPr/>
        </p:nvSpPr>
        <p:spPr>
          <a:xfrm>
            <a:off x="6526128" y="444138"/>
            <a:ext cx="5300112" cy="6186309"/>
          </a:xfrm>
          <a:prstGeom prst="rect">
            <a:avLst/>
          </a:prstGeom>
          <a:noFill/>
        </p:spPr>
        <p:txBody>
          <a:bodyPr wrap="square">
            <a:spAutoFit/>
          </a:bodyPr>
          <a:lstStyle/>
          <a:p>
            <a:r>
              <a:rPr lang="tr-TR" sz="1200" b="1" dirty="0"/>
              <a:t>Kurumsal Renk Kullanımı</a:t>
            </a:r>
          </a:p>
          <a:p>
            <a:r>
              <a:rPr lang="tr-TR" sz="1200" dirty="0"/>
              <a:t>Marmaris Ticaret Odası </a:t>
            </a:r>
            <a:r>
              <a:rPr lang="tr-TR" sz="1200" dirty="0" err="1"/>
              <a:t>logotaypının</a:t>
            </a:r>
            <a:r>
              <a:rPr lang="tr-TR" sz="1200" dirty="0"/>
              <a:t> temel kullanım rengi turuncu, yeşil ve mavidir. </a:t>
            </a:r>
            <a:r>
              <a:rPr lang="tr-TR" sz="1200" b="1" dirty="0"/>
              <a:t>Pantone 287C (ana mavi)</a:t>
            </a:r>
            <a:r>
              <a:rPr lang="tr-TR" sz="1200" dirty="0"/>
              <a:t> → </a:t>
            </a:r>
            <a:r>
              <a:rPr lang="tr-TR" sz="1200" b="1" dirty="0"/>
              <a:t>CMYK: C100 M68 Y0 K12</a:t>
            </a:r>
            <a:r>
              <a:rPr lang="tr-TR" sz="1200" dirty="0"/>
              <a:t> </a:t>
            </a:r>
          </a:p>
          <a:p>
            <a:r>
              <a:rPr lang="tr-TR" sz="1200" dirty="0"/>
              <a:t>Logoda ayrıca kullanılan diğer renkler için de yaygın CMYK karşılıkları:</a:t>
            </a:r>
          </a:p>
          <a:p>
            <a:r>
              <a:rPr lang="tr-TR" sz="1200" b="1" dirty="0"/>
              <a:t>Kırmızı (Pantone 199C)</a:t>
            </a:r>
            <a:r>
              <a:rPr lang="tr-TR" sz="1200" dirty="0"/>
              <a:t> → </a:t>
            </a:r>
            <a:r>
              <a:rPr lang="tr-TR" sz="1200" b="1" dirty="0"/>
              <a:t>CMYK: C0 M100 Y63 K12</a:t>
            </a:r>
            <a:r>
              <a:rPr lang="tr-TR" sz="1200" dirty="0"/>
              <a:t> </a:t>
            </a:r>
          </a:p>
          <a:p>
            <a:r>
              <a:rPr lang="tr-TR" sz="1200" b="1" dirty="0"/>
              <a:t>Sarı (Pantone 7405C)</a:t>
            </a:r>
            <a:r>
              <a:rPr lang="tr-TR" sz="1200" dirty="0"/>
              <a:t> → </a:t>
            </a:r>
            <a:r>
              <a:rPr lang="tr-TR" sz="1200" b="1" dirty="0"/>
              <a:t>CMYK: C0 M10 Y95 K0</a:t>
            </a:r>
            <a:r>
              <a:rPr lang="tr-TR" sz="1200" dirty="0"/>
              <a:t> </a:t>
            </a:r>
          </a:p>
          <a:p>
            <a:r>
              <a:rPr lang="tr-TR" sz="1200" b="1" dirty="0"/>
              <a:t>Siyah</a:t>
            </a:r>
            <a:r>
              <a:rPr lang="tr-TR" sz="1200" dirty="0"/>
              <a:t> → </a:t>
            </a:r>
            <a:r>
              <a:rPr lang="tr-TR" sz="1200" b="1" dirty="0"/>
              <a:t>CMYK: C0 M0 Y0 K100</a:t>
            </a:r>
            <a:endParaRPr lang="tr-TR" sz="1200" dirty="0"/>
          </a:p>
          <a:p>
            <a:r>
              <a:rPr lang="tr-TR" sz="1200" dirty="0"/>
              <a:t>Farklı mecra ve uygulamalarda renklerin teknik özelliklerden kaynaklanan ton farklılıklarını en aza indirgemek amacıyla, platformların özelliklerine göre belirtilen değerlerin kullanılması esastır.</a:t>
            </a:r>
          </a:p>
          <a:p>
            <a:br>
              <a:rPr lang="tr-TR" sz="1200" dirty="0"/>
            </a:br>
            <a:endParaRPr lang="tr-TR" sz="1200" dirty="0"/>
          </a:p>
          <a:p>
            <a:r>
              <a:rPr lang="tr-TR" sz="1200" b="1" dirty="0"/>
              <a:t>Pantone</a:t>
            </a:r>
          </a:p>
          <a:p>
            <a:r>
              <a:rPr lang="tr-TR" sz="1200" dirty="0"/>
              <a:t>Uluslararası renk standardizasyonuna yönelik bir renk sistemidir. Belirlenen Pantone kodları, logoda kullanılan renklerin baskı ve üretim süreçlerinde tutarlılığını sağlamak amacıyla referans olarak kabul edilir. Uygulanan malzeme türüne göre doygunluk, matlık ve parlaklık açısından farklılıklar oluşmaması için ilgili Pantone kartelasına uygun üretim yapılmalıdır.</a:t>
            </a:r>
          </a:p>
          <a:p>
            <a:br>
              <a:rPr lang="tr-TR" sz="1200" dirty="0"/>
            </a:br>
            <a:endParaRPr lang="tr-TR" sz="1200" dirty="0"/>
          </a:p>
          <a:p>
            <a:r>
              <a:rPr lang="tr-TR" sz="1200" b="1" dirty="0"/>
              <a:t>CMYK</a:t>
            </a:r>
          </a:p>
          <a:p>
            <a:r>
              <a:rPr lang="tr-TR" sz="1200" dirty="0" err="1"/>
              <a:t>Cyan</a:t>
            </a:r>
            <a:r>
              <a:rPr lang="tr-TR" sz="1200" dirty="0"/>
              <a:t> (Mavi), </a:t>
            </a:r>
            <a:r>
              <a:rPr lang="tr-TR" sz="1200" dirty="0" err="1"/>
              <a:t>Magenta</a:t>
            </a:r>
            <a:r>
              <a:rPr lang="tr-TR" sz="1200" dirty="0"/>
              <a:t> (Kırmızı), </a:t>
            </a:r>
            <a:r>
              <a:rPr lang="tr-TR" sz="1200" dirty="0" err="1"/>
              <a:t>Yellow</a:t>
            </a:r>
            <a:r>
              <a:rPr lang="tr-TR" sz="1200" dirty="0"/>
              <a:t> (Sarı) ve Black (Siyah) renklerinin yüzdelik değerlerle tanımlandığı baskı renk sistemidir. Ofset baskı başta olmak üzere basılı materyallerde yaygın olarak kullanılır. Farklı baskı teknikleri ve kâğıt türlerine bağlı olarak küçük ton farklılıkları görülebilse de, kurumsal kimlik uygulamalarında CMYK değerleri sabit olarak kullanılmalıdır.</a:t>
            </a:r>
          </a:p>
          <a:p>
            <a:br>
              <a:rPr lang="tr-TR" sz="1200" dirty="0"/>
            </a:br>
            <a:endParaRPr lang="tr-TR" sz="1200" dirty="0"/>
          </a:p>
          <a:p>
            <a:r>
              <a:rPr lang="tr-TR" sz="1200" b="1" dirty="0"/>
              <a:t>RGB</a:t>
            </a:r>
          </a:p>
          <a:p>
            <a:r>
              <a:rPr lang="tr-TR" sz="1200" dirty="0"/>
              <a:t>Ekran temelli renk sistemidir. Web siteleri, dijital sunumlar, sosyal medya içerikleri ve televizyon gibi dijital mecralarda kullanılır. RGB renk sistemi cihaz ekranlarına göre değişkenlik gösterebilse de, kurumsal kimliğin dijital ortamlarda doğru temsil edilmesi için belirlenen değerler esas alınmalıdır.</a:t>
            </a:r>
          </a:p>
        </p:txBody>
      </p:sp>
      <p:pic>
        <p:nvPicPr>
          <p:cNvPr id="6" name="Resim 5">
            <a:extLst>
              <a:ext uri="{FF2B5EF4-FFF2-40B4-BE49-F238E27FC236}">
                <a16:creationId xmlns:a16="http://schemas.microsoft.com/office/drawing/2014/main" id="{A4259C28-C57D-A3CA-6115-629E5FE5722D}"/>
              </a:ext>
            </a:extLst>
          </p:cNvPr>
          <p:cNvPicPr>
            <a:picLocks noChangeAspect="1"/>
          </p:cNvPicPr>
          <p:nvPr/>
        </p:nvPicPr>
        <p:blipFill>
          <a:blip r:embed="rId2"/>
          <a:stretch>
            <a:fillRect/>
          </a:stretch>
        </p:blipFill>
        <p:spPr>
          <a:xfrm>
            <a:off x="-590942" y="-1700601"/>
            <a:ext cx="6977606" cy="9616693"/>
          </a:xfrm>
          <a:prstGeom prst="rect">
            <a:avLst/>
          </a:prstGeom>
        </p:spPr>
      </p:pic>
    </p:spTree>
    <p:extLst>
      <p:ext uri="{BB962C8B-B14F-4D97-AF65-F5344CB8AC3E}">
        <p14:creationId xmlns:p14="http://schemas.microsoft.com/office/powerpoint/2010/main" val="271451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F465A-F46E-4586-1DED-286B064C82D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EF1EFB-76F3-C423-DAB2-3A6DE66FE5D0}"/>
              </a:ext>
            </a:extLst>
          </p:cNvPr>
          <p:cNvSpPr/>
          <p:nvPr/>
        </p:nvSpPr>
        <p:spPr>
          <a:xfrm>
            <a:off x="0" y="0"/>
            <a:ext cx="12188952" cy="6858000"/>
          </a:xfrm>
          <a:prstGeom prst="rect">
            <a:avLst/>
          </a:prstGeom>
          <a:solidFill>
            <a:srgbClr val="F39C12"/>
          </a:solidFill>
          <a:ln>
            <a:solidFill>
              <a:srgbClr val="F39C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B22C3B3D-01D9-686E-C8E1-E233AE69E276}"/>
              </a:ext>
            </a:extLst>
          </p:cNvPr>
          <p:cNvSpPr txBox="1"/>
          <p:nvPr/>
        </p:nvSpPr>
        <p:spPr>
          <a:xfrm>
            <a:off x="2941371" y="722773"/>
            <a:ext cx="6855772" cy="307777"/>
          </a:xfrm>
          <a:prstGeom prst="rect">
            <a:avLst/>
          </a:prstGeom>
          <a:noFill/>
        </p:spPr>
        <p:txBody>
          <a:bodyPr wrap="square">
            <a:spAutoFit/>
          </a:bodyPr>
          <a:lstStyle/>
          <a:p>
            <a:r>
              <a:rPr lang="tr-TR" sz="1400" dirty="0"/>
              <a:t>Farklı renk kullanımlarında, MTO </a:t>
            </a:r>
            <a:r>
              <a:rPr lang="tr-TR" sz="1400" dirty="0" err="1"/>
              <a:t>logotaypın</a:t>
            </a:r>
            <a:r>
              <a:rPr lang="tr-TR" sz="1400" dirty="0"/>
              <a:t> zemini beyaz olarak kullanılmalıdır.</a:t>
            </a:r>
            <a:endParaRPr lang="tr-TR" sz="1050" dirty="0"/>
          </a:p>
        </p:txBody>
      </p:sp>
      <p:pic>
        <p:nvPicPr>
          <p:cNvPr id="11" name="Resim 10">
            <a:extLst>
              <a:ext uri="{FF2B5EF4-FFF2-40B4-BE49-F238E27FC236}">
                <a16:creationId xmlns:a16="http://schemas.microsoft.com/office/drawing/2014/main" id="{97132C9E-DA1D-F510-C633-F1A2F43ED7B6}"/>
              </a:ext>
            </a:extLst>
          </p:cNvPr>
          <p:cNvPicPr>
            <a:picLocks noChangeAspect="1"/>
          </p:cNvPicPr>
          <p:nvPr/>
        </p:nvPicPr>
        <p:blipFill>
          <a:blip r:embed="rId2"/>
          <a:stretch>
            <a:fillRect/>
          </a:stretch>
        </p:blipFill>
        <p:spPr>
          <a:xfrm>
            <a:off x="2438149" y="1346414"/>
            <a:ext cx="3314123" cy="3161674"/>
          </a:xfrm>
          <a:prstGeom prst="rect">
            <a:avLst/>
          </a:prstGeom>
        </p:spPr>
      </p:pic>
      <p:pic>
        <p:nvPicPr>
          <p:cNvPr id="6" name="Resim 5">
            <a:extLst>
              <a:ext uri="{FF2B5EF4-FFF2-40B4-BE49-F238E27FC236}">
                <a16:creationId xmlns:a16="http://schemas.microsoft.com/office/drawing/2014/main" id="{79E41A9D-DAB4-6C0D-FA47-13CA087FAB67}"/>
              </a:ext>
            </a:extLst>
          </p:cNvPr>
          <p:cNvPicPr>
            <a:picLocks noChangeAspect="1"/>
          </p:cNvPicPr>
          <p:nvPr/>
        </p:nvPicPr>
        <p:blipFill>
          <a:blip r:embed="rId3"/>
          <a:stretch>
            <a:fillRect/>
          </a:stretch>
        </p:blipFill>
        <p:spPr>
          <a:xfrm>
            <a:off x="6503907" y="1346414"/>
            <a:ext cx="2990947" cy="2804159"/>
          </a:xfrm>
          <a:prstGeom prst="rect">
            <a:avLst/>
          </a:prstGeom>
        </p:spPr>
      </p:pic>
      <p:pic>
        <p:nvPicPr>
          <p:cNvPr id="8" name="Resim 7">
            <a:extLst>
              <a:ext uri="{FF2B5EF4-FFF2-40B4-BE49-F238E27FC236}">
                <a16:creationId xmlns:a16="http://schemas.microsoft.com/office/drawing/2014/main" id="{B4CAED8B-C798-7CEA-AD90-4E2118DE39F4}"/>
              </a:ext>
            </a:extLst>
          </p:cNvPr>
          <p:cNvPicPr>
            <a:picLocks noChangeAspect="1"/>
          </p:cNvPicPr>
          <p:nvPr/>
        </p:nvPicPr>
        <p:blipFill>
          <a:blip r:embed="rId4"/>
          <a:stretch>
            <a:fillRect/>
          </a:stretch>
        </p:blipFill>
        <p:spPr>
          <a:xfrm>
            <a:off x="4879266" y="4150573"/>
            <a:ext cx="2430292" cy="2427246"/>
          </a:xfrm>
          <a:prstGeom prst="rect">
            <a:avLst/>
          </a:prstGeom>
        </p:spPr>
      </p:pic>
    </p:spTree>
    <p:extLst>
      <p:ext uri="{BB962C8B-B14F-4D97-AF65-F5344CB8AC3E}">
        <p14:creationId xmlns:p14="http://schemas.microsoft.com/office/powerpoint/2010/main" val="80626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4AE03-D346-ABDC-7B97-BCB20236B4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F8FB316-816B-35E2-A2A4-726CA9E64D84}"/>
              </a:ext>
            </a:extLst>
          </p:cNvPr>
          <p:cNvSpPr/>
          <p:nvPr/>
        </p:nvSpPr>
        <p:spPr>
          <a:xfrm>
            <a:off x="0" y="0"/>
            <a:ext cx="12188952" cy="6858000"/>
          </a:xfrm>
          <a:prstGeom prst="rect">
            <a:avLst/>
          </a:prstGeom>
          <a:solidFill>
            <a:srgbClr val="F39C12"/>
          </a:solidFill>
          <a:ln>
            <a:solidFill>
              <a:srgbClr val="F39C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247FC6A9-471D-95F3-9008-F0F8F0C92CA6}"/>
              </a:ext>
            </a:extLst>
          </p:cNvPr>
          <p:cNvSpPr txBox="1"/>
          <p:nvPr/>
        </p:nvSpPr>
        <p:spPr>
          <a:xfrm>
            <a:off x="2941371" y="406249"/>
            <a:ext cx="6855772" cy="307777"/>
          </a:xfrm>
          <a:prstGeom prst="rect">
            <a:avLst/>
          </a:prstGeom>
          <a:noFill/>
        </p:spPr>
        <p:txBody>
          <a:bodyPr wrap="square">
            <a:spAutoFit/>
          </a:bodyPr>
          <a:lstStyle/>
          <a:p>
            <a:r>
              <a:rPr lang="tr-TR" sz="1400" dirty="0"/>
              <a:t>Görsel üstü kullanımlarda logo orijinal rengiyle ve beyaz zemin üzerinde kullanılır </a:t>
            </a:r>
            <a:endParaRPr lang="tr-TR" sz="1050" dirty="0"/>
          </a:p>
        </p:txBody>
      </p:sp>
      <p:pic>
        <p:nvPicPr>
          <p:cNvPr id="4" name="Resim 3">
            <a:extLst>
              <a:ext uri="{FF2B5EF4-FFF2-40B4-BE49-F238E27FC236}">
                <a16:creationId xmlns:a16="http://schemas.microsoft.com/office/drawing/2014/main" id="{FAC50E2E-C67F-3887-26B0-296EA1E85816}"/>
              </a:ext>
            </a:extLst>
          </p:cNvPr>
          <p:cNvPicPr>
            <a:picLocks noChangeAspect="1"/>
          </p:cNvPicPr>
          <p:nvPr/>
        </p:nvPicPr>
        <p:blipFill>
          <a:blip r:embed="rId2"/>
          <a:stretch>
            <a:fillRect/>
          </a:stretch>
        </p:blipFill>
        <p:spPr>
          <a:xfrm>
            <a:off x="894202" y="3726178"/>
            <a:ext cx="3554784" cy="2982686"/>
          </a:xfrm>
          <a:prstGeom prst="rect">
            <a:avLst/>
          </a:prstGeom>
        </p:spPr>
      </p:pic>
      <p:pic>
        <p:nvPicPr>
          <p:cNvPr id="9" name="Resim 8">
            <a:extLst>
              <a:ext uri="{FF2B5EF4-FFF2-40B4-BE49-F238E27FC236}">
                <a16:creationId xmlns:a16="http://schemas.microsoft.com/office/drawing/2014/main" id="{DAC06375-568D-250D-6CF2-000E054BF265}"/>
              </a:ext>
            </a:extLst>
          </p:cNvPr>
          <p:cNvPicPr>
            <a:picLocks noChangeAspect="1"/>
          </p:cNvPicPr>
          <p:nvPr/>
        </p:nvPicPr>
        <p:blipFill>
          <a:blip r:embed="rId3"/>
          <a:stretch>
            <a:fillRect/>
          </a:stretch>
        </p:blipFill>
        <p:spPr>
          <a:xfrm>
            <a:off x="2115956" y="1487325"/>
            <a:ext cx="3145061" cy="2089718"/>
          </a:xfrm>
          <a:prstGeom prst="rect">
            <a:avLst/>
          </a:prstGeom>
        </p:spPr>
      </p:pic>
      <p:pic>
        <p:nvPicPr>
          <p:cNvPr id="12" name="Resim 11">
            <a:extLst>
              <a:ext uri="{FF2B5EF4-FFF2-40B4-BE49-F238E27FC236}">
                <a16:creationId xmlns:a16="http://schemas.microsoft.com/office/drawing/2014/main" id="{90E086F6-EE7A-1BD2-5B49-09CF96DB8BFB}"/>
              </a:ext>
            </a:extLst>
          </p:cNvPr>
          <p:cNvPicPr>
            <a:picLocks noChangeAspect="1"/>
          </p:cNvPicPr>
          <p:nvPr/>
        </p:nvPicPr>
        <p:blipFill>
          <a:blip r:embed="rId4"/>
          <a:stretch>
            <a:fillRect/>
          </a:stretch>
        </p:blipFill>
        <p:spPr>
          <a:xfrm>
            <a:off x="5441412" y="4122524"/>
            <a:ext cx="3977722" cy="2203873"/>
          </a:xfrm>
          <a:prstGeom prst="rect">
            <a:avLst/>
          </a:prstGeom>
        </p:spPr>
      </p:pic>
      <p:pic>
        <p:nvPicPr>
          <p:cNvPr id="14" name="Resim 13">
            <a:extLst>
              <a:ext uri="{FF2B5EF4-FFF2-40B4-BE49-F238E27FC236}">
                <a16:creationId xmlns:a16="http://schemas.microsoft.com/office/drawing/2014/main" id="{C18C52CE-6F1C-C229-7747-689C67984990}"/>
              </a:ext>
            </a:extLst>
          </p:cNvPr>
          <p:cNvPicPr>
            <a:picLocks noChangeAspect="1"/>
          </p:cNvPicPr>
          <p:nvPr/>
        </p:nvPicPr>
        <p:blipFill>
          <a:blip r:embed="rId5"/>
          <a:stretch>
            <a:fillRect/>
          </a:stretch>
        </p:blipFill>
        <p:spPr>
          <a:xfrm>
            <a:off x="7544319" y="1387048"/>
            <a:ext cx="3314096" cy="2203874"/>
          </a:xfrm>
          <a:prstGeom prst="rect">
            <a:avLst/>
          </a:prstGeom>
        </p:spPr>
      </p:pic>
      <p:pic>
        <p:nvPicPr>
          <p:cNvPr id="15" name="Resim 14">
            <a:extLst>
              <a:ext uri="{FF2B5EF4-FFF2-40B4-BE49-F238E27FC236}">
                <a16:creationId xmlns:a16="http://schemas.microsoft.com/office/drawing/2014/main" id="{3674B2DB-FA7C-AE0B-36E2-CB8BBB7D532B}"/>
              </a:ext>
            </a:extLst>
          </p:cNvPr>
          <p:cNvPicPr>
            <a:picLocks noChangeAspect="1"/>
          </p:cNvPicPr>
          <p:nvPr/>
        </p:nvPicPr>
        <p:blipFill>
          <a:blip r:embed="rId6"/>
          <a:stretch>
            <a:fillRect/>
          </a:stretch>
        </p:blipFill>
        <p:spPr>
          <a:xfrm>
            <a:off x="7544319" y="2862469"/>
            <a:ext cx="749029" cy="714574"/>
          </a:xfrm>
          <a:prstGeom prst="rect">
            <a:avLst/>
          </a:prstGeom>
        </p:spPr>
      </p:pic>
      <p:pic>
        <p:nvPicPr>
          <p:cNvPr id="16" name="Resim 15">
            <a:extLst>
              <a:ext uri="{FF2B5EF4-FFF2-40B4-BE49-F238E27FC236}">
                <a16:creationId xmlns:a16="http://schemas.microsoft.com/office/drawing/2014/main" id="{84AC0261-AF64-5DCA-7B9D-9D8BD8EF4130}"/>
              </a:ext>
            </a:extLst>
          </p:cNvPr>
          <p:cNvPicPr>
            <a:picLocks noChangeAspect="1"/>
          </p:cNvPicPr>
          <p:nvPr/>
        </p:nvPicPr>
        <p:blipFill>
          <a:blip r:embed="rId6"/>
          <a:stretch>
            <a:fillRect/>
          </a:stretch>
        </p:blipFill>
        <p:spPr>
          <a:xfrm>
            <a:off x="8655146" y="5611175"/>
            <a:ext cx="698175" cy="666059"/>
          </a:xfrm>
          <a:prstGeom prst="rect">
            <a:avLst/>
          </a:prstGeom>
        </p:spPr>
      </p:pic>
      <p:pic>
        <p:nvPicPr>
          <p:cNvPr id="17" name="Resim 16">
            <a:extLst>
              <a:ext uri="{FF2B5EF4-FFF2-40B4-BE49-F238E27FC236}">
                <a16:creationId xmlns:a16="http://schemas.microsoft.com/office/drawing/2014/main" id="{1A782B88-C858-A1FA-C07B-61A2C5833F58}"/>
              </a:ext>
            </a:extLst>
          </p:cNvPr>
          <p:cNvPicPr>
            <a:picLocks noChangeAspect="1"/>
          </p:cNvPicPr>
          <p:nvPr/>
        </p:nvPicPr>
        <p:blipFill>
          <a:blip r:embed="rId6"/>
          <a:stretch>
            <a:fillRect/>
          </a:stretch>
        </p:blipFill>
        <p:spPr>
          <a:xfrm>
            <a:off x="2259713" y="6014847"/>
            <a:ext cx="685058" cy="653546"/>
          </a:xfrm>
          <a:prstGeom prst="rect">
            <a:avLst/>
          </a:prstGeom>
        </p:spPr>
      </p:pic>
      <p:pic>
        <p:nvPicPr>
          <p:cNvPr id="18" name="Resim 17">
            <a:extLst>
              <a:ext uri="{FF2B5EF4-FFF2-40B4-BE49-F238E27FC236}">
                <a16:creationId xmlns:a16="http://schemas.microsoft.com/office/drawing/2014/main" id="{238D1CE7-1D04-09DD-5A17-431F783A3521}"/>
              </a:ext>
            </a:extLst>
          </p:cNvPr>
          <p:cNvPicPr>
            <a:picLocks noChangeAspect="1"/>
          </p:cNvPicPr>
          <p:nvPr/>
        </p:nvPicPr>
        <p:blipFill>
          <a:blip r:embed="rId6"/>
          <a:stretch>
            <a:fillRect/>
          </a:stretch>
        </p:blipFill>
        <p:spPr>
          <a:xfrm>
            <a:off x="3270421" y="2923497"/>
            <a:ext cx="685058" cy="653546"/>
          </a:xfrm>
          <a:prstGeom prst="rect">
            <a:avLst/>
          </a:prstGeom>
        </p:spPr>
      </p:pic>
    </p:spTree>
    <p:extLst>
      <p:ext uri="{BB962C8B-B14F-4D97-AF65-F5344CB8AC3E}">
        <p14:creationId xmlns:p14="http://schemas.microsoft.com/office/powerpoint/2010/main" val="122676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D7130-F153-34D1-493C-0B31B8C44FF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B41F64-042D-2E7B-3540-4E27C18EF48B}"/>
              </a:ext>
            </a:extLst>
          </p:cNvPr>
          <p:cNvSpPr/>
          <p:nvPr/>
        </p:nvSpPr>
        <p:spPr>
          <a:xfrm>
            <a:off x="0" y="0"/>
            <a:ext cx="12188952" cy="6858000"/>
          </a:xfrm>
          <a:prstGeom prst="rect">
            <a:avLst/>
          </a:prstGeom>
          <a:solidFill>
            <a:srgbClr val="F39C12"/>
          </a:solidFill>
          <a:ln>
            <a:solidFill>
              <a:srgbClr val="F39C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5EF4E681-92F5-1D56-B5AF-11FCE048C88B}"/>
              </a:ext>
            </a:extLst>
          </p:cNvPr>
          <p:cNvSpPr txBox="1"/>
          <p:nvPr/>
        </p:nvSpPr>
        <p:spPr>
          <a:xfrm>
            <a:off x="4308616" y="2522432"/>
            <a:ext cx="4443498" cy="707886"/>
          </a:xfrm>
          <a:prstGeom prst="rect">
            <a:avLst/>
          </a:prstGeom>
          <a:noFill/>
        </p:spPr>
        <p:txBody>
          <a:bodyPr wrap="square">
            <a:spAutoFit/>
          </a:bodyPr>
          <a:lstStyle/>
          <a:p>
            <a:r>
              <a:rPr lang="tr-TR" sz="4000" dirty="0"/>
              <a:t>Teşekkür Ederiz. </a:t>
            </a:r>
            <a:endParaRPr lang="tr-TR" sz="2800" dirty="0"/>
          </a:p>
        </p:txBody>
      </p:sp>
      <p:graphicFrame>
        <p:nvGraphicFramePr>
          <p:cNvPr id="3" name="Tablo 2">
            <a:extLst>
              <a:ext uri="{FF2B5EF4-FFF2-40B4-BE49-F238E27FC236}">
                <a16:creationId xmlns:a16="http://schemas.microsoft.com/office/drawing/2014/main" id="{452D6CB0-16F4-F66C-2593-E78FFE8A9B05}"/>
              </a:ext>
            </a:extLst>
          </p:cNvPr>
          <p:cNvGraphicFramePr>
            <a:graphicFrameLocks noGrp="1"/>
          </p:cNvGraphicFramePr>
          <p:nvPr>
            <p:extLst>
              <p:ext uri="{D42A27DB-BD31-4B8C-83A1-F6EECF244321}">
                <p14:modId xmlns:p14="http://schemas.microsoft.com/office/powerpoint/2010/main" val="2092025706"/>
              </p:ext>
            </p:extLst>
          </p:nvPr>
        </p:nvGraphicFramePr>
        <p:xfrm>
          <a:off x="4632419" y="4588426"/>
          <a:ext cx="2923985" cy="1920240"/>
        </p:xfrm>
        <a:graphic>
          <a:graphicData uri="http://schemas.openxmlformats.org/drawingml/2006/table">
            <a:tbl>
              <a:tblPr/>
              <a:tblGrid>
                <a:gridCol w="780860">
                  <a:extLst>
                    <a:ext uri="{9D8B030D-6E8A-4147-A177-3AD203B41FA5}">
                      <a16:colId xmlns:a16="http://schemas.microsoft.com/office/drawing/2014/main" val="671763197"/>
                    </a:ext>
                  </a:extLst>
                </a:gridCol>
                <a:gridCol w="2143125">
                  <a:extLst>
                    <a:ext uri="{9D8B030D-6E8A-4147-A177-3AD203B41FA5}">
                      <a16:colId xmlns:a16="http://schemas.microsoft.com/office/drawing/2014/main" val="1718025667"/>
                    </a:ext>
                  </a:extLst>
                </a:gridCol>
              </a:tblGrid>
              <a:tr h="0">
                <a:tc>
                  <a:txBody>
                    <a:bodyPr/>
                    <a:lstStyle/>
                    <a:p>
                      <a:pPr>
                        <a:buNone/>
                      </a:pPr>
                      <a:r>
                        <a:rPr lang="tr-TR" dirty="0">
                          <a:effectLst/>
                        </a:rPr>
                        <a:t> Telefon</a:t>
                      </a:r>
                    </a:p>
                  </a:txBody>
                  <a:tcPr marL="0" marR="0" marT="0" marB="0">
                    <a:lnL>
                      <a:noFill/>
                    </a:lnL>
                    <a:lnR>
                      <a:noFill/>
                    </a:lnR>
                    <a:lnT>
                      <a:noFill/>
                    </a:lnT>
                    <a:lnB>
                      <a:noFill/>
                    </a:lnB>
                    <a:noFill/>
                  </a:tcPr>
                </a:tc>
                <a:tc>
                  <a:txBody>
                    <a:bodyPr/>
                    <a:lstStyle/>
                    <a:p>
                      <a:pPr>
                        <a:buNone/>
                      </a:pPr>
                      <a:r>
                        <a:rPr lang="tr-TR">
                          <a:effectLst/>
                        </a:rPr>
                        <a:t>: 0 (252) 417 04 69</a:t>
                      </a:r>
                    </a:p>
                  </a:txBody>
                  <a:tcPr marL="0" marR="0" marT="0" marB="0" anchor="ctr">
                    <a:lnL>
                      <a:noFill/>
                    </a:lnL>
                    <a:lnR>
                      <a:noFill/>
                    </a:lnR>
                    <a:lnT>
                      <a:noFill/>
                    </a:lnT>
                    <a:lnB>
                      <a:noFill/>
                    </a:lnB>
                    <a:noFill/>
                  </a:tcPr>
                </a:tc>
                <a:extLst>
                  <a:ext uri="{0D108BD9-81ED-4DB2-BD59-A6C34878D82A}">
                    <a16:rowId xmlns:a16="http://schemas.microsoft.com/office/drawing/2014/main" val="1743694503"/>
                  </a:ext>
                </a:extLst>
              </a:tr>
              <a:tr h="0">
                <a:tc>
                  <a:txBody>
                    <a:bodyPr/>
                    <a:lstStyle/>
                    <a:p>
                      <a:pPr>
                        <a:buNone/>
                      </a:pPr>
                      <a:r>
                        <a:rPr lang="tr-TR">
                          <a:effectLst/>
                        </a:rPr>
                        <a:t> Faks</a:t>
                      </a:r>
                    </a:p>
                  </a:txBody>
                  <a:tcPr marL="0" marR="0" marT="0" marB="0">
                    <a:lnL>
                      <a:noFill/>
                    </a:lnL>
                    <a:lnR>
                      <a:noFill/>
                    </a:lnR>
                    <a:lnT>
                      <a:noFill/>
                    </a:lnT>
                    <a:lnB>
                      <a:noFill/>
                    </a:lnB>
                    <a:noFill/>
                  </a:tcPr>
                </a:tc>
                <a:tc>
                  <a:txBody>
                    <a:bodyPr/>
                    <a:lstStyle/>
                    <a:p>
                      <a:pPr>
                        <a:buNone/>
                      </a:pPr>
                      <a:r>
                        <a:rPr lang="tr-TR">
                          <a:effectLst/>
                        </a:rPr>
                        <a:t>: 0 (252) 417 04 83 </a:t>
                      </a:r>
                    </a:p>
                  </a:txBody>
                  <a:tcPr marL="0" marR="0" marT="0" marB="0" anchor="ctr">
                    <a:lnL>
                      <a:noFill/>
                    </a:lnL>
                    <a:lnR>
                      <a:noFill/>
                    </a:lnR>
                    <a:lnT>
                      <a:noFill/>
                    </a:lnT>
                    <a:lnB>
                      <a:noFill/>
                    </a:lnB>
                    <a:noFill/>
                  </a:tcPr>
                </a:tc>
                <a:extLst>
                  <a:ext uri="{0D108BD9-81ED-4DB2-BD59-A6C34878D82A}">
                    <a16:rowId xmlns:a16="http://schemas.microsoft.com/office/drawing/2014/main" val="2038382739"/>
                  </a:ext>
                </a:extLst>
              </a:tr>
              <a:tr h="0">
                <a:tc>
                  <a:txBody>
                    <a:bodyPr/>
                    <a:lstStyle/>
                    <a:p>
                      <a:pPr>
                        <a:buNone/>
                      </a:pPr>
                      <a:r>
                        <a:rPr lang="tr-TR">
                          <a:effectLst/>
                        </a:rPr>
                        <a:t> E-Mail</a:t>
                      </a:r>
                    </a:p>
                  </a:txBody>
                  <a:tcPr marL="0" marR="0" marT="0" marB="0" anchor="ctr">
                    <a:lnL>
                      <a:noFill/>
                    </a:lnL>
                    <a:lnR>
                      <a:noFill/>
                    </a:lnR>
                    <a:lnT>
                      <a:noFill/>
                    </a:lnT>
                    <a:lnB>
                      <a:noFill/>
                    </a:lnB>
                    <a:noFill/>
                  </a:tcPr>
                </a:tc>
                <a:tc>
                  <a:txBody>
                    <a:bodyPr/>
                    <a:lstStyle/>
                    <a:p>
                      <a:pPr>
                        <a:buNone/>
                      </a:pPr>
                      <a:r>
                        <a:rPr lang="tr-TR">
                          <a:effectLst/>
                        </a:rPr>
                        <a:t>: </a:t>
                      </a:r>
                      <a:r>
                        <a:rPr lang="tr-TR" u="none" strike="noStrike">
                          <a:solidFill>
                            <a:srgbClr val="2E5E70"/>
                          </a:solidFill>
                          <a:effectLst/>
                          <a:hlinkClick r:id="rId2"/>
                        </a:rPr>
                        <a:t>mto@mto.org.tr</a:t>
                      </a:r>
                      <a:endParaRPr lang="tr-TR">
                        <a:effectLst/>
                      </a:endParaRPr>
                    </a:p>
                  </a:txBody>
                  <a:tcPr marL="0" marR="0" marT="0" marB="0" anchor="ctr">
                    <a:lnL>
                      <a:noFill/>
                    </a:lnL>
                    <a:lnR>
                      <a:noFill/>
                    </a:lnR>
                    <a:lnT>
                      <a:noFill/>
                    </a:lnT>
                    <a:lnB>
                      <a:noFill/>
                    </a:lnB>
                    <a:noFill/>
                  </a:tcPr>
                </a:tc>
                <a:extLst>
                  <a:ext uri="{0D108BD9-81ED-4DB2-BD59-A6C34878D82A}">
                    <a16:rowId xmlns:a16="http://schemas.microsoft.com/office/drawing/2014/main" val="619663412"/>
                  </a:ext>
                </a:extLst>
              </a:tr>
              <a:tr h="0">
                <a:tc>
                  <a:txBody>
                    <a:bodyPr/>
                    <a:lstStyle/>
                    <a:p>
                      <a:pPr>
                        <a:buNone/>
                      </a:pPr>
                      <a:r>
                        <a:rPr lang="tr-TR">
                          <a:effectLst/>
                        </a:rPr>
                        <a:t> Adres</a:t>
                      </a:r>
                    </a:p>
                  </a:txBody>
                  <a:tcPr marL="0" marR="0" marT="0" marB="0">
                    <a:lnL>
                      <a:noFill/>
                    </a:lnL>
                    <a:lnR>
                      <a:noFill/>
                    </a:lnR>
                    <a:lnT>
                      <a:noFill/>
                    </a:lnT>
                    <a:lnB>
                      <a:noFill/>
                    </a:lnB>
                    <a:noFill/>
                  </a:tcPr>
                </a:tc>
                <a:tc>
                  <a:txBody>
                    <a:bodyPr/>
                    <a:lstStyle/>
                    <a:p>
                      <a:pPr>
                        <a:buNone/>
                      </a:pPr>
                      <a:r>
                        <a:rPr lang="fi-FI" dirty="0">
                          <a:effectLst/>
                        </a:rPr>
                        <a:t>:Armutalan  Mahallesi 350. Sokak        No:5  Marmaris 48700, MUĞLA</a:t>
                      </a:r>
                    </a:p>
                  </a:txBody>
                  <a:tcPr marL="0" marR="0" marT="0" marB="0" anchor="ctr">
                    <a:lnL>
                      <a:noFill/>
                    </a:lnL>
                    <a:lnR>
                      <a:noFill/>
                    </a:lnR>
                    <a:lnT>
                      <a:noFill/>
                    </a:lnT>
                    <a:lnB>
                      <a:noFill/>
                    </a:lnB>
                    <a:noFill/>
                  </a:tcPr>
                </a:tc>
                <a:extLst>
                  <a:ext uri="{0D108BD9-81ED-4DB2-BD59-A6C34878D82A}">
                    <a16:rowId xmlns:a16="http://schemas.microsoft.com/office/drawing/2014/main" val="3281325513"/>
                  </a:ext>
                </a:extLst>
              </a:tr>
            </a:tbl>
          </a:graphicData>
        </a:graphic>
      </p:graphicFrame>
      <p:sp>
        <p:nvSpPr>
          <p:cNvPr id="10" name="Metin kutusu 9">
            <a:extLst>
              <a:ext uri="{FF2B5EF4-FFF2-40B4-BE49-F238E27FC236}">
                <a16:creationId xmlns:a16="http://schemas.microsoft.com/office/drawing/2014/main" id="{51FD738A-ED99-64BD-6A09-A72904F5A65B}"/>
              </a:ext>
            </a:extLst>
          </p:cNvPr>
          <p:cNvSpPr txBox="1"/>
          <p:nvPr/>
        </p:nvSpPr>
        <p:spPr>
          <a:xfrm>
            <a:off x="4632419" y="4154484"/>
            <a:ext cx="3117669" cy="584775"/>
          </a:xfrm>
          <a:prstGeom prst="rect">
            <a:avLst/>
          </a:prstGeom>
          <a:noFill/>
        </p:spPr>
        <p:txBody>
          <a:bodyPr wrap="square" rtlCol="0">
            <a:spAutoFit/>
          </a:bodyPr>
          <a:lstStyle/>
          <a:p>
            <a:pPr lvl="0" defTabSz="914400" eaLnBrk="0" fontAlgn="base" hangingPunct="0">
              <a:spcBef>
                <a:spcPct val="0"/>
              </a:spcBef>
              <a:spcAft>
                <a:spcPct val="0"/>
              </a:spcAft>
            </a:pPr>
            <a:r>
              <a:rPr lang="tr-TR" altLang="tr-TR" dirty="0">
                <a:solidFill>
                  <a:srgbClr val="333333"/>
                </a:solidFill>
                <a:latin typeface="inherit"/>
                <a:cs typeface="Open Sans" panose="020B0606030504020204" pitchFamily="34" charset="0"/>
              </a:rPr>
              <a:t>İletişim Bilgileri</a:t>
            </a:r>
          </a:p>
          <a:p>
            <a:pPr lvl="0" defTabSz="914400" eaLnBrk="0" fontAlgn="base" hangingPunct="0">
              <a:spcBef>
                <a:spcPct val="0"/>
              </a:spcBef>
              <a:spcAft>
                <a:spcPct val="0"/>
              </a:spcAft>
            </a:pPr>
            <a:endParaRPr lang="tr-TR" altLang="tr-TR" sz="1400" dirty="0">
              <a:latin typeface="Arial" panose="020B0604020202020204" pitchFamily="34" charset="0"/>
            </a:endParaRPr>
          </a:p>
        </p:txBody>
      </p:sp>
      <p:pic>
        <p:nvPicPr>
          <p:cNvPr id="11" name="Resim 10">
            <a:extLst>
              <a:ext uri="{FF2B5EF4-FFF2-40B4-BE49-F238E27FC236}">
                <a16:creationId xmlns:a16="http://schemas.microsoft.com/office/drawing/2014/main" id="{FE61E24E-314A-2AD1-7459-33782C7B5545}"/>
              </a:ext>
            </a:extLst>
          </p:cNvPr>
          <p:cNvPicPr>
            <a:picLocks noChangeAspect="1"/>
          </p:cNvPicPr>
          <p:nvPr/>
        </p:nvPicPr>
        <p:blipFill>
          <a:blip r:embed="rId3"/>
          <a:stretch>
            <a:fillRect/>
          </a:stretch>
        </p:blipFill>
        <p:spPr>
          <a:xfrm>
            <a:off x="5133204" y="403691"/>
            <a:ext cx="1922413" cy="1833982"/>
          </a:xfrm>
          <a:prstGeom prst="rect">
            <a:avLst/>
          </a:prstGeom>
        </p:spPr>
      </p:pic>
    </p:spTree>
    <p:extLst>
      <p:ext uri="{BB962C8B-B14F-4D97-AF65-F5344CB8AC3E}">
        <p14:creationId xmlns:p14="http://schemas.microsoft.com/office/powerpoint/2010/main" val="2363542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TotalTime>
  <Words>643</Words>
  <Application>Microsoft Office PowerPoint</Application>
  <PresentationFormat>Özel</PresentationFormat>
  <Paragraphs>55</Paragraphs>
  <Slides>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vt:i4>
      </vt:variant>
    </vt:vector>
  </HeadingPairs>
  <TitlesOfParts>
    <vt:vector size="11" baseType="lpstr">
      <vt:lpstr>Arial</vt:lpstr>
      <vt:lpstr>Calibri</vt:lpstr>
      <vt:lpstr>inherit</vt:lpstr>
      <vt:lpstr>Office Theme</vt:lpstr>
      <vt:lpstr>PowerPoint Sunusu</vt:lpstr>
      <vt:lpstr>PowerPoint Sunusu</vt:lpstr>
      <vt:lpstr>PowerPoint Sunusu</vt:lpstr>
      <vt:lpstr>PowerPoint Sunusu</vt:lpstr>
      <vt:lpstr>PowerPoint Sunusu</vt:lpstr>
      <vt:lpstr>PowerPoint Sunusu</vt:lpstr>
      <vt:lpstr>PowerPoint Sunusu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YASEMİN DEMİR</dc:creator>
  <cp:keywords/>
  <dc:description>generated using python-pptx</dc:description>
  <cp:lastModifiedBy>YASEMİN DEMİR</cp:lastModifiedBy>
  <cp:revision>2</cp:revision>
  <dcterms:created xsi:type="dcterms:W3CDTF">2013-01-27T09:14:16Z</dcterms:created>
  <dcterms:modified xsi:type="dcterms:W3CDTF">2026-06-24T10:48:50Z</dcterms:modified>
  <cp:category/>
</cp:coreProperties>
</file>